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8"/>
  </p:notesMasterIdLst>
  <p:sldIdLst>
    <p:sldId id="256" r:id="rId2"/>
    <p:sldId id="274" r:id="rId3"/>
    <p:sldId id="275" r:id="rId4"/>
    <p:sldId id="338" r:id="rId5"/>
    <p:sldId id="339" r:id="rId6"/>
    <p:sldId id="340" r:id="rId7"/>
    <p:sldId id="260" r:id="rId8"/>
    <p:sldId id="278" r:id="rId9"/>
    <p:sldId id="276" r:id="rId10"/>
    <p:sldId id="337" r:id="rId11"/>
    <p:sldId id="257" r:id="rId12"/>
    <p:sldId id="271" r:id="rId13"/>
    <p:sldId id="295" r:id="rId14"/>
    <p:sldId id="342" r:id="rId15"/>
    <p:sldId id="296" r:id="rId16"/>
    <p:sldId id="427" r:id="rId17"/>
    <p:sldId id="297" r:id="rId18"/>
    <p:sldId id="298" r:id="rId19"/>
    <p:sldId id="343" r:id="rId20"/>
    <p:sldId id="341" r:id="rId21"/>
    <p:sldId id="344" r:id="rId22"/>
    <p:sldId id="352" r:id="rId23"/>
    <p:sldId id="364" r:id="rId24"/>
    <p:sldId id="418" r:id="rId25"/>
    <p:sldId id="424" r:id="rId26"/>
    <p:sldId id="365" r:id="rId27"/>
    <p:sldId id="417" r:id="rId28"/>
    <p:sldId id="425" r:id="rId29"/>
    <p:sldId id="426" r:id="rId30"/>
    <p:sldId id="366" r:id="rId31"/>
    <p:sldId id="423" r:id="rId32"/>
    <p:sldId id="422" r:id="rId33"/>
    <p:sldId id="419" r:id="rId34"/>
    <p:sldId id="277" r:id="rId35"/>
    <p:sldId id="264" r:id="rId36"/>
    <p:sldId id="279" r:id="rId37"/>
    <p:sldId id="281" r:id="rId38"/>
    <p:sldId id="345" r:id="rId39"/>
    <p:sldId id="346" r:id="rId40"/>
    <p:sldId id="280" r:id="rId41"/>
    <p:sldId id="282" r:id="rId42"/>
    <p:sldId id="286" r:id="rId43"/>
    <p:sldId id="287" r:id="rId44"/>
    <p:sldId id="347" r:id="rId45"/>
    <p:sldId id="348" r:id="rId46"/>
    <p:sldId id="349" r:id="rId47"/>
    <p:sldId id="299" r:id="rId48"/>
    <p:sldId id="294" r:id="rId49"/>
    <p:sldId id="350" r:id="rId50"/>
    <p:sldId id="370" r:id="rId51"/>
    <p:sldId id="380" r:id="rId52"/>
    <p:sldId id="372" r:id="rId53"/>
    <p:sldId id="379" r:id="rId54"/>
    <p:sldId id="373" r:id="rId55"/>
    <p:sldId id="374" r:id="rId56"/>
    <p:sldId id="375" r:id="rId57"/>
    <p:sldId id="376" r:id="rId58"/>
    <p:sldId id="382" r:id="rId59"/>
    <p:sldId id="381" r:id="rId60"/>
    <p:sldId id="383" r:id="rId61"/>
    <p:sldId id="461" r:id="rId62"/>
    <p:sldId id="462" r:id="rId63"/>
    <p:sldId id="428" r:id="rId64"/>
    <p:sldId id="429" r:id="rId65"/>
    <p:sldId id="430" r:id="rId66"/>
    <p:sldId id="431" r:id="rId67"/>
    <p:sldId id="432" r:id="rId68"/>
    <p:sldId id="433" r:id="rId69"/>
    <p:sldId id="434" r:id="rId70"/>
    <p:sldId id="435" r:id="rId71"/>
    <p:sldId id="436" r:id="rId72"/>
    <p:sldId id="437" r:id="rId73"/>
    <p:sldId id="438" r:id="rId74"/>
    <p:sldId id="439" r:id="rId75"/>
    <p:sldId id="440" r:id="rId76"/>
    <p:sldId id="441" r:id="rId77"/>
    <p:sldId id="442" r:id="rId78"/>
    <p:sldId id="443" r:id="rId79"/>
    <p:sldId id="444" r:id="rId80"/>
    <p:sldId id="446" r:id="rId81"/>
    <p:sldId id="447" r:id="rId82"/>
    <p:sldId id="448" r:id="rId83"/>
    <p:sldId id="449" r:id="rId84"/>
    <p:sldId id="450" r:id="rId85"/>
    <p:sldId id="451" r:id="rId86"/>
    <p:sldId id="452" r:id="rId87"/>
    <p:sldId id="454" r:id="rId88"/>
    <p:sldId id="457" r:id="rId89"/>
    <p:sldId id="458" r:id="rId90"/>
    <p:sldId id="459" r:id="rId91"/>
    <p:sldId id="460" r:id="rId92"/>
    <p:sldId id="332" r:id="rId93"/>
    <p:sldId id="420" r:id="rId94"/>
    <p:sldId id="421" r:id="rId95"/>
    <p:sldId id="329" r:id="rId96"/>
    <p:sldId id="273" r:id="rId97"/>
    <p:sldId id="356" r:id="rId98"/>
    <p:sldId id="361" r:id="rId99"/>
    <p:sldId id="362" r:id="rId100"/>
    <p:sldId id="363" r:id="rId101"/>
    <p:sldId id="358" r:id="rId102"/>
    <p:sldId id="359" r:id="rId103"/>
    <p:sldId id="360" r:id="rId104"/>
    <p:sldId id="357" r:id="rId105"/>
    <p:sldId id="330" r:id="rId106"/>
    <p:sldId id="269" r:id="rId107"/>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indošová Lada" initials="L.R."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EEF"/>
    <a:srgbClr val="D1D3D4"/>
    <a:srgbClr val="939598"/>
    <a:srgbClr val="8ED8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33" autoAdjust="0"/>
    <p:restoredTop sz="94660"/>
  </p:normalViewPr>
  <p:slideViewPr>
    <p:cSldViewPr>
      <p:cViewPr varScale="1">
        <p:scale>
          <a:sx n="85" d="100"/>
          <a:sy n="85" d="100"/>
        </p:scale>
        <p:origin x="1152"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theme" Target="theme/theme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tableStyles" Target="tableStyle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notesMaster" Target="notesMasters/notesMaster1.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commentAuthors" Target="commentAuthor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D75E7C3-F973-4514-92F7-7088F7D4DEB5}" type="datetimeFigureOut">
              <a:rPr lang="cs-CZ" smtClean="0"/>
              <a:t>4.10.2016</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B8D6E69-C427-4E4C-9973-D5A3F692C20E}" type="slidenum">
              <a:rPr lang="cs-CZ" smtClean="0"/>
              <a:t>‹#›</a:t>
            </a:fld>
            <a:endParaRPr lang="cs-CZ"/>
          </a:p>
        </p:txBody>
      </p:sp>
    </p:spTree>
    <p:extLst>
      <p:ext uri="{BB962C8B-B14F-4D97-AF65-F5344CB8AC3E}">
        <p14:creationId xmlns:p14="http://schemas.microsoft.com/office/powerpoint/2010/main" val="4528552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5B8D6E69-C427-4E4C-9973-D5A3F692C20E}" type="slidenum">
              <a:rPr lang="cs-CZ" smtClean="0"/>
              <a:t>1</a:t>
            </a:fld>
            <a:endParaRPr lang="cs-CZ" dirty="0"/>
          </a:p>
        </p:txBody>
      </p:sp>
    </p:spTree>
    <p:extLst>
      <p:ext uri="{BB962C8B-B14F-4D97-AF65-F5344CB8AC3E}">
        <p14:creationId xmlns:p14="http://schemas.microsoft.com/office/powerpoint/2010/main" val="4302123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smtClean="0"/>
              <a:t>Do hodnoty indikátoru se nezapočítává délka úseku nově vybudované komunikace pro cyklisty nebo nov realizovaného liniového opatření pro turisty v hlavním dopravním prostoru financovaných z nezpůsobilých výdajů projektu.</a:t>
            </a:r>
          </a:p>
          <a:p>
            <a:endParaRPr lang="cs-CZ" b="1" dirty="0"/>
          </a:p>
        </p:txBody>
      </p:sp>
      <p:sp>
        <p:nvSpPr>
          <p:cNvPr id="4" name="Zástupný symbol pro číslo snímku 3"/>
          <p:cNvSpPr>
            <a:spLocks noGrp="1"/>
          </p:cNvSpPr>
          <p:nvPr>
            <p:ph type="sldNum" sz="quarter" idx="10"/>
          </p:nvPr>
        </p:nvSpPr>
        <p:spPr/>
        <p:txBody>
          <a:bodyPr/>
          <a:lstStyle/>
          <a:p>
            <a:fld id="{5B8D6E69-C427-4E4C-9973-D5A3F692C20E}" type="slidenum">
              <a:rPr lang="cs-CZ" smtClean="0"/>
              <a:t>75</a:t>
            </a:fld>
            <a:endParaRPr lang="cs-CZ"/>
          </a:p>
        </p:txBody>
      </p:sp>
    </p:spTree>
    <p:extLst>
      <p:ext uri="{BB962C8B-B14F-4D97-AF65-F5344CB8AC3E}">
        <p14:creationId xmlns:p14="http://schemas.microsoft.com/office/powerpoint/2010/main" val="40215956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200" dirty="0" smtClean="0"/>
              <a:t>Do hodnoty indikátoru se nezapočítává délka úseku nově vybudované komunikace pro cyklisty nebo nov realizovaného liniového opatření pro turisty v hlavním dopravním prostoru financovaných z nezpůsobilých výdajů projektu.</a:t>
            </a:r>
          </a:p>
          <a:p>
            <a:endParaRPr lang="cs-CZ" dirty="0"/>
          </a:p>
        </p:txBody>
      </p:sp>
      <p:sp>
        <p:nvSpPr>
          <p:cNvPr id="4" name="Zástupný symbol pro číslo snímku 3"/>
          <p:cNvSpPr>
            <a:spLocks noGrp="1"/>
          </p:cNvSpPr>
          <p:nvPr>
            <p:ph type="sldNum" sz="quarter" idx="10"/>
          </p:nvPr>
        </p:nvSpPr>
        <p:spPr/>
        <p:txBody>
          <a:bodyPr/>
          <a:lstStyle/>
          <a:p>
            <a:fld id="{5B8D6E69-C427-4E4C-9973-D5A3F692C20E}" type="slidenum">
              <a:rPr lang="cs-CZ" smtClean="0"/>
              <a:t>76</a:t>
            </a:fld>
            <a:endParaRPr lang="cs-CZ"/>
          </a:p>
        </p:txBody>
      </p:sp>
    </p:spTree>
    <p:extLst>
      <p:ext uri="{BB962C8B-B14F-4D97-AF65-F5344CB8AC3E}">
        <p14:creationId xmlns:p14="http://schemas.microsoft.com/office/powerpoint/2010/main" val="22007880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smtClean="0"/>
              <a:t>Část výdajů na vedlejší aktivity projektu, převyšující 15 % celkových způsobilých výdajů projektu.</a:t>
            </a:r>
          </a:p>
          <a:p>
            <a:endParaRPr lang="cs-CZ" dirty="0"/>
          </a:p>
        </p:txBody>
      </p:sp>
      <p:sp>
        <p:nvSpPr>
          <p:cNvPr id="4" name="Zástupný symbol pro číslo snímku 3"/>
          <p:cNvSpPr>
            <a:spLocks noGrp="1"/>
          </p:cNvSpPr>
          <p:nvPr>
            <p:ph type="sldNum" sz="quarter" idx="10"/>
          </p:nvPr>
        </p:nvSpPr>
        <p:spPr/>
        <p:txBody>
          <a:bodyPr/>
          <a:lstStyle/>
          <a:p>
            <a:fld id="{5B8D6E69-C427-4E4C-9973-D5A3F692C20E}" type="slidenum">
              <a:rPr lang="cs-CZ" smtClean="0"/>
              <a:t>86</a:t>
            </a:fld>
            <a:endParaRPr lang="cs-CZ"/>
          </a:p>
        </p:txBody>
      </p:sp>
    </p:spTree>
    <p:extLst>
      <p:ext uri="{BB962C8B-B14F-4D97-AF65-F5344CB8AC3E}">
        <p14:creationId xmlns:p14="http://schemas.microsoft.com/office/powerpoint/2010/main" val="41274065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Kliknutím lze upravit styl.</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cs-CZ"/>
          </a:p>
        </p:txBody>
      </p:sp>
      <p:sp>
        <p:nvSpPr>
          <p:cNvPr id="4" name="Zástupný symbol pro datum 3"/>
          <p:cNvSpPr>
            <a:spLocks noGrp="1"/>
          </p:cNvSpPr>
          <p:nvPr>
            <p:ph type="dt" sz="half" idx="10"/>
          </p:nvPr>
        </p:nvSpPr>
        <p:spPr/>
        <p:txBody>
          <a:bodyPr/>
          <a:lstStyle/>
          <a:p>
            <a:fld id="{8DC3BC1E-DF02-4BA0-BEC0-8DBB3B239963}" type="datetimeFigureOut">
              <a:rPr lang="cs-CZ" smtClean="0"/>
              <a:t>4.10.2016</a:t>
            </a:fld>
            <a:endParaRPr lang="cs-CZ"/>
          </a:p>
        </p:txBody>
      </p:sp>
      <p:sp>
        <p:nvSpPr>
          <p:cNvPr id="5" name="Zástupný symbol pro zápatí 4"/>
          <p:cNvSpPr>
            <a:spLocks noGrp="1"/>
          </p:cNvSpPr>
          <p:nvPr>
            <p:ph type="ftr" sz="quarter" idx="11"/>
          </p:nvPr>
        </p:nvSpPr>
        <p:spPr/>
        <p:txBody>
          <a:bodyPr/>
          <a:lstStyle/>
          <a:p>
            <a:endParaRPr lang="cs-CZ" dirty="0"/>
          </a:p>
        </p:txBody>
      </p:sp>
      <p:sp>
        <p:nvSpPr>
          <p:cNvPr id="6" name="Zástupný symbol pro číslo snímku 5"/>
          <p:cNvSpPr>
            <a:spLocks noGrp="1"/>
          </p:cNvSpPr>
          <p:nvPr>
            <p:ph type="sldNum" sz="quarter" idx="12"/>
          </p:nvPr>
        </p:nvSpPr>
        <p:spPr/>
        <p:txBody>
          <a:bodyPr/>
          <a:lstStyle/>
          <a:p>
            <a:fld id="{BA48CB5F-282D-4A28-8A0D-921739464129}" type="slidenum">
              <a:rPr lang="cs-CZ" smtClean="0"/>
              <a:t>‹#›</a:t>
            </a:fld>
            <a:endParaRPr lang="cs-CZ"/>
          </a:p>
        </p:txBody>
      </p:sp>
      <p:pic>
        <p:nvPicPr>
          <p:cNvPr id="1026" name="Picture 2" descr="OPTP_CZ_RO_B_C RGB"/>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690688" y="5831653"/>
            <a:ext cx="5762625"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4973103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8DC3BC1E-DF02-4BA0-BEC0-8DBB3B239963}" type="datetimeFigureOut">
              <a:rPr lang="cs-CZ" smtClean="0"/>
              <a:t>4.10.2016</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BA48CB5F-282D-4A28-8A0D-921739464129}" type="slidenum">
              <a:rPr lang="cs-CZ" smtClean="0"/>
              <a:t>‹#›</a:t>
            </a:fld>
            <a:endParaRPr lang="cs-CZ"/>
          </a:p>
        </p:txBody>
      </p:sp>
      <p:pic>
        <p:nvPicPr>
          <p:cNvPr id="7"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41811" y="6381328"/>
            <a:ext cx="1030814" cy="370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0936758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8DC3BC1E-DF02-4BA0-BEC0-8DBB3B239963}" type="datetimeFigureOut">
              <a:rPr lang="cs-CZ" smtClean="0"/>
              <a:t>4.10.2016</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BA48CB5F-282D-4A28-8A0D-921739464129}" type="slidenum">
              <a:rPr lang="cs-CZ" smtClean="0"/>
              <a:t>‹#›</a:t>
            </a:fld>
            <a:endParaRPr lang="cs-CZ"/>
          </a:p>
        </p:txBody>
      </p:sp>
      <p:pic>
        <p:nvPicPr>
          <p:cNvPr id="7"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41811" y="6381328"/>
            <a:ext cx="1030814" cy="370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919228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8DC3BC1E-DF02-4BA0-BEC0-8DBB3B239963}" type="datetimeFigureOut">
              <a:rPr lang="cs-CZ" smtClean="0"/>
              <a:t>4.10.2016</a:t>
            </a:fld>
            <a:endParaRPr lang="cs-CZ"/>
          </a:p>
        </p:txBody>
      </p:sp>
      <p:sp>
        <p:nvSpPr>
          <p:cNvPr id="5" name="Zástupný symbol pro zápatí 4"/>
          <p:cNvSpPr>
            <a:spLocks noGrp="1"/>
          </p:cNvSpPr>
          <p:nvPr>
            <p:ph type="ftr" sz="quarter" idx="11"/>
          </p:nvPr>
        </p:nvSpPr>
        <p:spPr/>
        <p:txBody>
          <a:bodyPr/>
          <a:lstStyle/>
          <a:p>
            <a:endParaRPr lang="cs-CZ" dirty="0"/>
          </a:p>
        </p:txBody>
      </p:sp>
      <p:sp>
        <p:nvSpPr>
          <p:cNvPr id="6" name="Zástupný symbol pro číslo snímku 5"/>
          <p:cNvSpPr>
            <a:spLocks noGrp="1"/>
          </p:cNvSpPr>
          <p:nvPr>
            <p:ph type="sldNum" sz="quarter" idx="12"/>
          </p:nvPr>
        </p:nvSpPr>
        <p:spPr/>
        <p:txBody>
          <a:bodyPr/>
          <a:lstStyle/>
          <a:p>
            <a:fld id="{BA48CB5F-282D-4A28-8A0D-921739464129}" type="slidenum">
              <a:rPr lang="cs-CZ" smtClean="0"/>
              <a:t>‹#›</a:t>
            </a:fld>
            <a:endParaRPr lang="cs-CZ"/>
          </a:p>
        </p:txBody>
      </p:sp>
      <p:pic>
        <p:nvPicPr>
          <p:cNvPr id="8"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794211" y="188640"/>
            <a:ext cx="1030814" cy="370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385605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Kliknutím lze upravit styl.</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p>
            <a:fld id="{8DC3BC1E-DF02-4BA0-BEC0-8DBB3B239963}" type="datetimeFigureOut">
              <a:rPr lang="cs-CZ" smtClean="0"/>
              <a:t>4.10.2016</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BA48CB5F-282D-4A28-8A0D-921739464129}" type="slidenum">
              <a:rPr lang="cs-CZ" smtClean="0"/>
              <a:t>‹#›</a:t>
            </a:fld>
            <a:endParaRPr lang="cs-CZ"/>
          </a:p>
        </p:txBody>
      </p:sp>
      <p:pic>
        <p:nvPicPr>
          <p:cNvPr id="7"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41811" y="6381328"/>
            <a:ext cx="1030814" cy="370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2869409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8DC3BC1E-DF02-4BA0-BEC0-8DBB3B239963}" type="datetimeFigureOut">
              <a:rPr lang="cs-CZ" smtClean="0"/>
              <a:t>4.10.2016</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BA48CB5F-282D-4A28-8A0D-921739464129}" type="slidenum">
              <a:rPr lang="cs-CZ" smtClean="0"/>
              <a:t>‹#›</a:t>
            </a:fld>
            <a:endParaRPr lang="cs-CZ"/>
          </a:p>
        </p:txBody>
      </p:sp>
      <p:pic>
        <p:nvPicPr>
          <p:cNvPr id="8"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41811" y="6381328"/>
            <a:ext cx="1030814" cy="370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83755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Kliknutím lze upravit styl.</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8DC3BC1E-DF02-4BA0-BEC0-8DBB3B239963}" type="datetimeFigureOut">
              <a:rPr lang="cs-CZ" smtClean="0"/>
              <a:t>4.10.2016</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BA48CB5F-282D-4A28-8A0D-921739464129}" type="slidenum">
              <a:rPr lang="cs-CZ" smtClean="0"/>
              <a:t>‹#›</a:t>
            </a:fld>
            <a:endParaRPr lang="cs-CZ"/>
          </a:p>
        </p:txBody>
      </p:sp>
    </p:spTree>
    <p:extLst>
      <p:ext uri="{BB962C8B-B14F-4D97-AF65-F5344CB8AC3E}">
        <p14:creationId xmlns:p14="http://schemas.microsoft.com/office/powerpoint/2010/main" val="100712017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fld id="{8DC3BC1E-DF02-4BA0-BEC0-8DBB3B239963}" type="datetimeFigureOut">
              <a:rPr lang="cs-CZ" smtClean="0"/>
              <a:t>4.10.2016</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BA48CB5F-282D-4A28-8A0D-921739464129}" type="slidenum">
              <a:rPr lang="cs-CZ" smtClean="0"/>
              <a:t>‹#›</a:t>
            </a:fld>
            <a:endParaRPr lang="cs-CZ"/>
          </a:p>
        </p:txBody>
      </p:sp>
      <p:pic>
        <p:nvPicPr>
          <p:cNvPr id="6"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41811" y="6381328"/>
            <a:ext cx="1030814" cy="370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2307843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8DC3BC1E-DF02-4BA0-BEC0-8DBB3B239963}" type="datetimeFigureOut">
              <a:rPr lang="cs-CZ" smtClean="0"/>
              <a:t>4.10.2016</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BA48CB5F-282D-4A28-8A0D-921739464129}" type="slidenum">
              <a:rPr lang="cs-CZ" smtClean="0"/>
              <a:t>‹#›</a:t>
            </a:fld>
            <a:endParaRPr lang="cs-CZ"/>
          </a:p>
        </p:txBody>
      </p:sp>
      <p:pic>
        <p:nvPicPr>
          <p:cNvPr id="5"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41811" y="6381328"/>
            <a:ext cx="1030814" cy="370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766561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Kliknutím lze upravit styl.</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8DC3BC1E-DF02-4BA0-BEC0-8DBB3B239963}" type="datetimeFigureOut">
              <a:rPr lang="cs-CZ" smtClean="0"/>
              <a:t>4.10.2016</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BA48CB5F-282D-4A28-8A0D-921739464129}" type="slidenum">
              <a:rPr lang="cs-CZ" smtClean="0"/>
              <a:t>‹#›</a:t>
            </a:fld>
            <a:endParaRPr lang="cs-CZ"/>
          </a:p>
        </p:txBody>
      </p:sp>
      <p:pic>
        <p:nvPicPr>
          <p:cNvPr id="8"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41811" y="6381328"/>
            <a:ext cx="1030814" cy="370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403073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Kliknutím lze upravit styl.</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8DC3BC1E-DF02-4BA0-BEC0-8DBB3B239963}" type="datetimeFigureOut">
              <a:rPr lang="cs-CZ" smtClean="0"/>
              <a:t>4.10.2016</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BA48CB5F-282D-4A28-8A0D-921739464129}" type="slidenum">
              <a:rPr lang="cs-CZ" smtClean="0"/>
              <a:t>‹#›</a:t>
            </a:fld>
            <a:endParaRPr lang="cs-CZ"/>
          </a:p>
        </p:txBody>
      </p:sp>
      <p:pic>
        <p:nvPicPr>
          <p:cNvPr id="8"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41811" y="6381328"/>
            <a:ext cx="1030814" cy="370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878265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Kliknutím lze upravit styl.</a:t>
            </a:r>
            <a:endParaRPr lang="cs-CZ"/>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dirty="0" smtClean="0"/>
              <a:t>Kliknutím lze upravit styly předlohy textu.</a:t>
            </a:r>
          </a:p>
          <a:p>
            <a:pPr lvl="1"/>
            <a:r>
              <a:rPr lang="cs-CZ" dirty="0" smtClean="0"/>
              <a:t>Druhá úroveň</a:t>
            </a:r>
          </a:p>
          <a:p>
            <a:pPr lvl="2"/>
            <a:r>
              <a:rPr lang="cs-CZ" dirty="0" smtClean="0"/>
              <a:t>Třetí úroveň</a:t>
            </a:r>
          </a:p>
          <a:p>
            <a:pPr lvl="3"/>
            <a:r>
              <a:rPr lang="cs-CZ" dirty="0" smtClean="0"/>
              <a:t>Čtvrtá úroveň</a:t>
            </a:r>
          </a:p>
          <a:p>
            <a:pPr lvl="4"/>
            <a:r>
              <a:rPr lang="cs-CZ" dirty="0" smtClean="0"/>
              <a:t>Pátá úroveň</a:t>
            </a:r>
            <a:endParaRPr lang="cs-CZ" dirty="0"/>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C3BC1E-DF02-4BA0-BEC0-8DBB3B239963}" type="datetimeFigureOut">
              <a:rPr lang="cs-CZ" smtClean="0"/>
              <a:t>4.10.2016</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dirty="0"/>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48CB5F-282D-4A28-8A0D-921739464129}" type="slidenum">
              <a:rPr lang="cs-CZ" smtClean="0"/>
              <a:t>‹#›</a:t>
            </a:fld>
            <a:endParaRPr lang="cs-CZ"/>
          </a:p>
        </p:txBody>
      </p:sp>
      <p:pic>
        <p:nvPicPr>
          <p:cNvPr id="7" name="Picture 2" descr="OPTP_CZ_RO_B_C RGB"/>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1690688" y="5831653"/>
            <a:ext cx="5762625"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7794211" y="188640"/>
            <a:ext cx="1030814" cy="370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042647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www.itipraha.eu/" TargetMode="Externa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hyperlink" Target="http://www.itipraha.eu/" TargetMode="External"/><Relationship Id="rId1" Type="http://schemas.openxmlformats.org/officeDocument/2006/relationships/slideLayout" Target="../slideLayouts/slideLayout5.xml"/></Relationships>
</file>

<file path=ppt/slides/_rels/slide10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www.strukturalni-fondy.cz/cs/Microsites/IROP/Vyzvy/Vyzva-c-50-Udrzitelna-doprava-integrovane-projekty-ITI"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www.dotaceeu.cz/IROP"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kriegischova\Desktop\2016_01_19_mapa_titulk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440258"/>
            <a:ext cx="5080001" cy="5440363"/>
          </a:xfrm>
          <a:prstGeom prst="rect">
            <a:avLst/>
          </a:prstGeom>
          <a:noFill/>
          <a:extLst>
            <a:ext uri="{909E8E84-426E-40DD-AFC4-6F175D3DCCD1}">
              <a14:hiddenFill xmlns:a14="http://schemas.microsoft.com/office/drawing/2010/main">
                <a:solidFill>
                  <a:srgbClr val="FFFFFF"/>
                </a:solidFill>
              </a14:hiddenFill>
            </a:ext>
          </a:extLst>
        </p:spPr>
      </p:pic>
      <p:sp>
        <p:nvSpPr>
          <p:cNvPr id="2" name="Nadpis 1"/>
          <p:cNvSpPr>
            <a:spLocks noGrp="1"/>
          </p:cNvSpPr>
          <p:nvPr>
            <p:ph type="ctrTitle"/>
          </p:nvPr>
        </p:nvSpPr>
        <p:spPr>
          <a:xfrm>
            <a:off x="679595" y="980728"/>
            <a:ext cx="7772400" cy="3528392"/>
          </a:xfrm>
        </p:spPr>
        <p:txBody>
          <a:bodyPr>
            <a:normAutofit fontScale="90000"/>
          </a:bodyPr>
          <a:lstStyle/>
          <a:p>
            <a:pPr algn="l"/>
            <a:r>
              <a:rPr lang="cs-CZ" dirty="0" smtClean="0">
                <a:solidFill>
                  <a:schemeClr val="tx1">
                    <a:lumMod val="65000"/>
                    <a:lumOff val="35000"/>
                  </a:schemeClr>
                </a:solidFill>
              </a:rPr>
              <a:t/>
            </a:r>
            <a:br>
              <a:rPr lang="cs-CZ" dirty="0" smtClean="0">
                <a:solidFill>
                  <a:schemeClr val="tx1">
                    <a:lumMod val="65000"/>
                    <a:lumOff val="35000"/>
                  </a:schemeClr>
                </a:solidFill>
              </a:rPr>
            </a:br>
            <a:r>
              <a:rPr lang="cs-CZ" dirty="0" smtClean="0">
                <a:solidFill>
                  <a:schemeClr val="tx1">
                    <a:lumMod val="65000"/>
                    <a:lumOff val="35000"/>
                  </a:schemeClr>
                </a:solidFill>
              </a:rPr>
              <a:t/>
            </a:r>
            <a:br>
              <a:rPr lang="cs-CZ" dirty="0" smtClean="0">
                <a:solidFill>
                  <a:schemeClr val="tx1">
                    <a:lumMod val="65000"/>
                    <a:lumOff val="35000"/>
                  </a:schemeClr>
                </a:solidFill>
              </a:rPr>
            </a:br>
            <a:r>
              <a:rPr lang="cs-CZ" sz="6000" u="sng" dirty="0" smtClean="0"/>
              <a:t>Seminář ITI PMO </a:t>
            </a:r>
            <a:br>
              <a:rPr lang="cs-CZ" sz="6000" u="sng" dirty="0" smtClean="0"/>
            </a:br>
            <a:r>
              <a:rPr lang="cs-CZ" sz="6000" u="sng" dirty="0" smtClean="0"/>
              <a:t>pro udržitelnou dopravu</a:t>
            </a:r>
            <a:br>
              <a:rPr lang="cs-CZ" sz="6000" u="sng" dirty="0" smtClean="0"/>
            </a:br>
            <a:r>
              <a:rPr lang="cs-CZ" sz="6000" u="sng" dirty="0" smtClean="0"/>
              <a:t>(IROP výzva č. 50)</a:t>
            </a:r>
            <a:r>
              <a:rPr lang="cs-CZ" sz="5300" u="sng" dirty="0" smtClean="0">
                <a:solidFill>
                  <a:schemeClr val="tx1">
                    <a:lumMod val="65000"/>
                    <a:lumOff val="35000"/>
                  </a:schemeClr>
                </a:solidFill>
              </a:rPr>
              <a:t/>
            </a:r>
            <a:br>
              <a:rPr lang="cs-CZ" sz="5300" u="sng" dirty="0" smtClean="0">
                <a:solidFill>
                  <a:schemeClr val="tx1">
                    <a:lumMod val="65000"/>
                    <a:lumOff val="35000"/>
                  </a:schemeClr>
                </a:solidFill>
              </a:rPr>
            </a:br>
            <a:r>
              <a:rPr lang="cs-CZ" u="sng" dirty="0">
                <a:solidFill>
                  <a:schemeClr val="tx1">
                    <a:lumMod val="65000"/>
                    <a:lumOff val="35000"/>
                  </a:schemeClr>
                </a:solidFill>
              </a:rPr>
              <a:t/>
            </a:r>
            <a:br>
              <a:rPr lang="cs-CZ" u="sng" dirty="0">
                <a:solidFill>
                  <a:schemeClr val="tx1">
                    <a:lumMod val="65000"/>
                    <a:lumOff val="35000"/>
                  </a:schemeClr>
                </a:solidFill>
              </a:rPr>
            </a:br>
            <a:endParaRPr lang="cs-CZ" sz="3100" i="1" dirty="0"/>
          </a:p>
        </p:txBody>
      </p:sp>
      <p:sp>
        <p:nvSpPr>
          <p:cNvPr id="3" name="Podnadpis 2"/>
          <p:cNvSpPr>
            <a:spLocks noGrp="1"/>
          </p:cNvSpPr>
          <p:nvPr>
            <p:ph type="subTitle" idx="1"/>
          </p:nvPr>
        </p:nvSpPr>
        <p:spPr>
          <a:xfrm>
            <a:off x="2339752" y="3429000"/>
            <a:ext cx="6400800" cy="3168351"/>
          </a:xfrm>
        </p:spPr>
        <p:txBody>
          <a:bodyPr>
            <a:normAutofit/>
          </a:bodyPr>
          <a:lstStyle/>
          <a:p>
            <a:pPr algn="r"/>
            <a:endParaRPr lang="cs-CZ" sz="2000" dirty="0" smtClean="0">
              <a:solidFill>
                <a:schemeClr val="tx1"/>
              </a:solidFill>
            </a:endParaRPr>
          </a:p>
          <a:p>
            <a:pPr algn="r"/>
            <a:endParaRPr lang="cs-CZ" sz="2800" dirty="0" smtClean="0">
              <a:solidFill>
                <a:schemeClr val="tx1"/>
              </a:solidFill>
            </a:endParaRPr>
          </a:p>
          <a:p>
            <a:pPr algn="r"/>
            <a:r>
              <a:rPr lang="cs-CZ" sz="2800" dirty="0">
                <a:solidFill>
                  <a:schemeClr val="tx1"/>
                </a:solidFill>
              </a:rPr>
              <a:t>4. října </a:t>
            </a:r>
            <a:r>
              <a:rPr lang="cs-CZ" sz="2800" dirty="0" smtClean="0">
                <a:solidFill>
                  <a:schemeClr val="tx1"/>
                </a:solidFill>
              </a:rPr>
              <a:t>2016</a:t>
            </a:r>
          </a:p>
          <a:p>
            <a:pPr algn="r"/>
            <a:r>
              <a:rPr lang="cs-CZ" sz="2800" dirty="0" smtClean="0">
                <a:solidFill>
                  <a:schemeClr val="tx1"/>
                </a:solidFill>
              </a:rPr>
              <a:t>Institut plánování a rozvoje </a:t>
            </a:r>
            <a:br>
              <a:rPr lang="cs-CZ" sz="2800" dirty="0" smtClean="0">
                <a:solidFill>
                  <a:schemeClr val="tx1"/>
                </a:solidFill>
              </a:rPr>
            </a:br>
            <a:r>
              <a:rPr lang="cs-CZ" sz="2800" dirty="0" smtClean="0">
                <a:solidFill>
                  <a:schemeClr val="tx1"/>
                </a:solidFill>
              </a:rPr>
              <a:t>hl. m. Prahy</a:t>
            </a:r>
            <a:endParaRPr lang="cs-CZ" sz="2800" dirty="0">
              <a:solidFill>
                <a:schemeClr val="tx1"/>
              </a:solidFill>
            </a:endParaRPr>
          </a:p>
        </p:txBody>
      </p:sp>
    </p:spTree>
    <p:extLst>
      <p:ext uri="{BB962C8B-B14F-4D97-AF65-F5344CB8AC3E}">
        <p14:creationId xmlns:p14="http://schemas.microsoft.com/office/powerpoint/2010/main" val="22609327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467544" y="86767"/>
            <a:ext cx="7772400" cy="1037977"/>
          </a:xfrm>
        </p:spPr>
        <p:txBody>
          <a:bodyPr>
            <a:normAutofit/>
          </a:bodyPr>
          <a:lstStyle/>
          <a:p>
            <a:pPr algn="l"/>
            <a:r>
              <a:rPr lang="cs-CZ" dirty="0" smtClean="0"/>
              <a:t>Vyhlašování výzev</a:t>
            </a:r>
            <a:endParaRPr lang="cs-CZ" dirty="0"/>
          </a:p>
        </p:txBody>
      </p:sp>
      <p:sp>
        <p:nvSpPr>
          <p:cNvPr id="7" name="Podnadpis 6"/>
          <p:cNvSpPr>
            <a:spLocks noGrp="1"/>
          </p:cNvSpPr>
          <p:nvPr>
            <p:ph type="subTitle" idx="1"/>
          </p:nvPr>
        </p:nvSpPr>
        <p:spPr>
          <a:xfrm>
            <a:off x="2915815" y="1052736"/>
            <a:ext cx="6112767" cy="4968552"/>
          </a:xfrm>
        </p:spPr>
        <p:txBody>
          <a:bodyPr>
            <a:normAutofit fontScale="92500" lnSpcReduction="20000"/>
          </a:bodyPr>
          <a:lstStyle/>
          <a:p>
            <a:pPr algn="l"/>
            <a:r>
              <a:rPr lang="cs-CZ" sz="1800" dirty="0" smtClean="0">
                <a:solidFill>
                  <a:schemeClr val="tx1"/>
                </a:solidFill>
              </a:rPr>
              <a:t>Výzva označena pro ITI – pro všechny aglomerace</a:t>
            </a:r>
          </a:p>
          <a:p>
            <a:pPr algn="l"/>
            <a:r>
              <a:rPr lang="cs-CZ" sz="1800" dirty="0" smtClean="0">
                <a:solidFill>
                  <a:schemeClr val="tx1"/>
                </a:solidFill>
              </a:rPr>
              <a:t>Zveřejněny specifická + obecná pravidla pro žadatele a příjemce</a:t>
            </a:r>
          </a:p>
          <a:p>
            <a:pPr algn="l"/>
            <a:r>
              <a:rPr lang="cs-CZ" sz="1800" dirty="0" smtClean="0">
                <a:solidFill>
                  <a:schemeClr val="tx1"/>
                </a:solidFill>
              </a:rPr>
              <a:t>Kritéria pro závěrečné ověření způsobilosti</a:t>
            </a:r>
          </a:p>
          <a:p>
            <a:pPr algn="l"/>
            <a:r>
              <a:rPr lang="cs-CZ" sz="1800" dirty="0" smtClean="0">
                <a:solidFill>
                  <a:schemeClr val="tx1"/>
                </a:solidFill>
              </a:rPr>
              <a:t>Povinnou přílohou vyjádření/stanovisko Řídícího výboru ITI</a:t>
            </a:r>
          </a:p>
          <a:p>
            <a:pPr algn="l"/>
            <a:r>
              <a:rPr lang="cs-CZ" sz="1800" dirty="0" smtClean="0">
                <a:solidFill>
                  <a:schemeClr val="tx1"/>
                </a:solidFill>
              </a:rPr>
              <a:t>Průběžná výzva (do roku 2023, případně několik na sebe navazujících výzev)</a:t>
            </a:r>
          </a:p>
          <a:p>
            <a:pPr algn="l"/>
            <a:endParaRPr lang="cs-CZ" sz="1800" dirty="0" smtClean="0">
              <a:solidFill>
                <a:schemeClr val="tx1"/>
              </a:solidFill>
            </a:endParaRPr>
          </a:p>
          <a:p>
            <a:pPr algn="l"/>
            <a:r>
              <a:rPr lang="cs-CZ" sz="1800" dirty="0" smtClean="0">
                <a:solidFill>
                  <a:schemeClr val="tx1"/>
                </a:solidFill>
              </a:rPr>
              <a:t>Výzva pouze pro Pražskou metropolitní oblast s danou alokací</a:t>
            </a:r>
          </a:p>
          <a:p>
            <a:pPr algn="l"/>
            <a:r>
              <a:rPr lang="cs-CZ" sz="1800" dirty="0" smtClean="0">
                <a:solidFill>
                  <a:schemeClr val="tx1"/>
                </a:solidFill>
              </a:rPr>
              <a:t>Zveřejněno na úřední desce HMP + SČK + </a:t>
            </a:r>
            <a:r>
              <a:rPr lang="cs-CZ" sz="1800" dirty="0" smtClean="0">
                <a:solidFill>
                  <a:schemeClr val="tx1"/>
                </a:solidFill>
                <a:hlinkClick r:id="rId2"/>
              </a:rPr>
              <a:t>www.itipraha.eu</a:t>
            </a:r>
            <a:endParaRPr lang="cs-CZ" sz="1800" dirty="0" smtClean="0">
              <a:solidFill>
                <a:schemeClr val="tx1"/>
              </a:solidFill>
            </a:endParaRPr>
          </a:p>
          <a:p>
            <a:pPr algn="l"/>
            <a:r>
              <a:rPr lang="cs-CZ" sz="1800" dirty="0" smtClean="0">
                <a:solidFill>
                  <a:schemeClr val="tx1"/>
                </a:solidFill>
              </a:rPr>
              <a:t>Specifikace požadavků související se Strategií ITI</a:t>
            </a:r>
          </a:p>
          <a:p>
            <a:pPr algn="l"/>
            <a:r>
              <a:rPr lang="cs-CZ" sz="1800" dirty="0" smtClean="0">
                <a:solidFill>
                  <a:schemeClr val="tx1"/>
                </a:solidFill>
              </a:rPr>
              <a:t>Předkládání projektového záměru (datum doručení na podatelnu)</a:t>
            </a:r>
          </a:p>
          <a:p>
            <a:pPr algn="l"/>
            <a:r>
              <a:rPr lang="cs-CZ" sz="1800" dirty="0" smtClean="0">
                <a:solidFill>
                  <a:schemeClr val="tx1"/>
                </a:solidFill>
              </a:rPr>
              <a:t>Přizvání a představení pracovní skupině, posouzení Řídícím výborem ITI k získání stanoviska ŘV</a:t>
            </a:r>
            <a:endParaRPr lang="cs-CZ" sz="1800" dirty="0">
              <a:solidFill>
                <a:schemeClr val="tx1"/>
              </a:solidFill>
            </a:endParaRPr>
          </a:p>
          <a:p>
            <a:pPr algn="l"/>
            <a:endParaRPr lang="cs-CZ" sz="1800" dirty="0" smtClean="0">
              <a:solidFill>
                <a:schemeClr val="tx1"/>
              </a:solidFill>
            </a:endParaRPr>
          </a:p>
          <a:p>
            <a:pPr algn="l"/>
            <a:r>
              <a:rPr lang="cs-CZ" sz="1800" dirty="0" smtClean="0">
                <a:solidFill>
                  <a:schemeClr val="tx1"/>
                </a:solidFill>
              </a:rPr>
              <a:t>Výzva </a:t>
            </a:r>
            <a:r>
              <a:rPr lang="cs-CZ" sz="1800" dirty="0">
                <a:solidFill>
                  <a:schemeClr val="tx1"/>
                </a:solidFill>
              </a:rPr>
              <a:t>pouze pro Pražskou metropolitní </a:t>
            </a:r>
            <a:r>
              <a:rPr lang="cs-CZ" sz="1800" dirty="0" smtClean="0">
                <a:solidFill>
                  <a:schemeClr val="tx1"/>
                </a:solidFill>
              </a:rPr>
              <a:t>oblast</a:t>
            </a:r>
          </a:p>
          <a:p>
            <a:pPr algn="l"/>
            <a:r>
              <a:rPr lang="cs-CZ" sz="1800" dirty="0" smtClean="0">
                <a:solidFill>
                  <a:schemeClr val="tx1"/>
                </a:solidFill>
              </a:rPr>
              <a:t>Kritéria formálních náležitostí, obecná a specifická kritéria přijatelnosti, kritéria věcného hodnocení</a:t>
            </a:r>
            <a:endParaRPr lang="cs-CZ" sz="1800" dirty="0">
              <a:solidFill>
                <a:schemeClr val="tx1"/>
              </a:solidFill>
            </a:endParaRPr>
          </a:p>
          <a:p>
            <a:pPr algn="l"/>
            <a:r>
              <a:rPr lang="cs-CZ" sz="1800" dirty="0">
                <a:solidFill>
                  <a:schemeClr val="tx1"/>
                </a:solidFill>
              </a:rPr>
              <a:t>Předložení kompletní projektové žádosti k </a:t>
            </a:r>
            <a:r>
              <a:rPr lang="cs-CZ" sz="1800" dirty="0" smtClean="0">
                <a:solidFill>
                  <a:schemeClr val="tx1"/>
                </a:solidFill>
              </a:rPr>
              <a:t>hodnocení v ISKP 14+</a:t>
            </a:r>
            <a:endParaRPr lang="cs-CZ" sz="1800" dirty="0">
              <a:solidFill>
                <a:schemeClr val="tx1"/>
              </a:solidFill>
            </a:endParaRPr>
          </a:p>
          <a:p>
            <a:pPr algn="l"/>
            <a:r>
              <a:rPr lang="cs-CZ" sz="1800" dirty="0">
                <a:solidFill>
                  <a:schemeClr val="tx1"/>
                </a:solidFill>
              </a:rPr>
              <a:t>Povinnou přílohou vyjádření/stanovisko Řídícího výboru </a:t>
            </a:r>
            <a:r>
              <a:rPr lang="cs-CZ" sz="1800" dirty="0" smtClean="0">
                <a:solidFill>
                  <a:schemeClr val="tx1"/>
                </a:solidFill>
              </a:rPr>
              <a:t>ITI</a:t>
            </a:r>
            <a:endParaRPr lang="cs-CZ" sz="1800" dirty="0"/>
          </a:p>
        </p:txBody>
      </p:sp>
      <p:sp>
        <p:nvSpPr>
          <p:cNvPr id="4" name="Ovál 3"/>
          <p:cNvSpPr/>
          <p:nvPr/>
        </p:nvSpPr>
        <p:spPr>
          <a:xfrm>
            <a:off x="827584" y="1052736"/>
            <a:ext cx="1659951" cy="1080120"/>
          </a:xfrm>
          <a:prstGeom prst="ellipse">
            <a:avLst/>
          </a:prstGeom>
          <a:solidFill>
            <a:srgbClr val="00AEE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ln>
                  <a:solidFill>
                    <a:schemeClr val="bg1"/>
                  </a:solidFill>
                </a:ln>
              </a:rPr>
              <a:t>VÝZVA ŘO PRO ITI</a:t>
            </a:r>
            <a:endParaRPr lang="cs-CZ" dirty="0">
              <a:ln>
                <a:solidFill>
                  <a:schemeClr val="bg1"/>
                </a:solidFill>
              </a:ln>
            </a:endParaRPr>
          </a:p>
        </p:txBody>
      </p:sp>
      <p:sp>
        <p:nvSpPr>
          <p:cNvPr id="5" name="Ovál 4"/>
          <p:cNvSpPr/>
          <p:nvPr/>
        </p:nvSpPr>
        <p:spPr>
          <a:xfrm>
            <a:off x="827584" y="2924944"/>
            <a:ext cx="1659951" cy="1080120"/>
          </a:xfrm>
          <a:prstGeom prst="ellipse">
            <a:avLst/>
          </a:prstGeom>
          <a:solidFill>
            <a:srgbClr val="00AEE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ln>
                  <a:solidFill>
                    <a:schemeClr val="bg1"/>
                  </a:solidFill>
                </a:ln>
              </a:rPr>
              <a:t>VÝZVA NOSITELE ITI</a:t>
            </a:r>
          </a:p>
        </p:txBody>
      </p:sp>
      <p:sp>
        <p:nvSpPr>
          <p:cNvPr id="6" name="Ovál 5"/>
          <p:cNvSpPr/>
          <p:nvPr/>
        </p:nvSpPr>
        <p:spPr>
          <a:xfrm>
            <a:off x="827584" y="4797152"/>
            <a:ext cx="1659951" cy="1080120"/>
          </a:xfrm>
          <a:prstGeom prst="ellipse">
            <a:avLst/>
          </a:prstGeom>
          <a:solidFill>
            <a:srgbClr val="00AEE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ln>
                  <a:solidFill>
                    <a:schemeClr val="bg1"/>
                  </a:solidFill>
                </a:ln>
              </a:rPr>
              <a:t>VÝZVA ZS ITI</a:t>
            </a:r>
          </a:p>
        </p:txBody>
      </p:sp>
      <p:sp>
        <p:nvSpPr>
          <p:cNvPr id="3" name="Šipka dolů 2"/>
          <p:cNvSpPr/>
          <p:nvPr/>
        </p:nvSpPr>
        <p:spPr>
          <a:xfrm>
            <a:off x="1415243" y="2242592"/>
            <a:ext cx="484632" cy="498868"/>
          </a:xfrm>
          <a:prstGeom prst="downArrow">
            <a:avLst/>
          </a:prstGeom>
          <a:solidFill>
            <a:srgbClr val="93959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 name="Plus 8"/>
          <p:cNvSpPr/>
          <p:nvPr/>
        </p:nvSpPr>
        <p:spPr>
          <a:xfrm>
            <a:off x="1415242" y="4113076"/>
            <a:ext cx="484633" cy="504056"/>
          </a:xfrm>
          <a:prstGeom prst="mathPlus">
            <a:avLst/>
          </a:prstGeom>
          <a:solidFill>
            <a:srgbClr val="93959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813480558"/>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57200" y="764704"/>
            <a:ext cx="8229600" cy="5361459"/>
          </a:xfrm>
        </p:spPr>
        <p:txBody>
          <a:bodyPr>
            <a:normAutofit/>
          </a:bodyPr>
          <a:lstStyle/>
          <a:p>
            <a:pPr>
              <a:buFont typeface="Wingdings" panose="05000000000000000000" pitchFamily="2" charset="2"/>
              <a:buChar char="Ø"/>
            </a:pPr>
            <a:r>
              <a:rPr lang="cs-CZ" dirty="0" smtClean="0"/>
              <a:t>Probíhá intenzivní spolupráce s </a:t>
            </a:r>
            <a:r>
              <a:rPr lang="cs-CZ" dirty="0" err="1" smtClean="0"/>
              <a:t>ROPIDem</a:t>
            </a:r>
            <a:r>
              <a:rPr lang="cs-CZ" dirty="0" smtClean="0"/>
              <a:t> a zástupci Středočeského kraje při přípravě těchto projektů (v souvislosti s probíhající integrací veřejné dopravy SČK)</a:t>
            </a:r>
          </a:p>
          <a:p>
            <a:pPr>
              <a:buFont typeface="Wingdings" panose="05000000000000000000" pitchFamily="2" charset="2"/>
              <a:buChar char="Ø"/>
            </a:pPr>
            <a:r>
              <a:rPr lang="cs-CZ" dirty="0" smtClean="0"/>
              <a:t>Středočeský kraj ve spolupráci s dopravci v současnosti aktualizuje informace o stávajícím vybavení vozidel</a:t>
            </a:r>
          </a:p>
          <a:p>
            <a:pPr>
              <a:buFont typeface="Wingdings" panose="05000000000000000000" pitchFamily="2" charset="2"/>
              <a:buChar char="Ø"/>
            </a:pPr>
            <a:r>
              <a:rPr lang="cs-CZ" dirty="0" smtClean="0"/>
              <a:t>Je nutné zajistit vzájemnou informovanost mezi jednotlivými obcemi a SČK, aby nedocházelo k přípravě duplicitních projektů</a:t>
            </a:r>
            <a:endParaRPr lang="cs-CZ" dirty="0"/>
          </a:p>
        </p:txBody>
      </p:sp>
    </p:spTree>
    <p:extLst>
      <p:ext uri="{BB962C8B-B14F-4D97-AF65-F5344CB8AC3E}">
        <p14:creationId xmlns:p14="http://schemas.microsoft.com/office/powerpoint/2010/main" val="4284520824"/>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l"/>
            <a:r>
              <a:rPr lang="cs-CZ" dirty="0" smtClean="0"/>
              <a:t>Hlavní podporované aktivity</a:t>
            </a:r>
            <a:endParaRPr lang="cs-CZ" dirty="0"/>
          </a:p>
        </p:txBody>
      </p:sp>
      <p:sp>
        <p:nvSpPr>
          <p:cNvPr id="3" name="Zástupný symbol pro obsah 2"/>
          <p:cNvSpPr>
            <a:spLocks noGrp="1"/>
          </p:cNvSpPr>
          <p:nvPr>
            <p:ph idx="1"/>
          </p:nvPr>
        </p:nvSpPr>
        <p:spPr>
          <a:xfrm>
            <a:off x="457200" y="1268760"/>
            <a:ext cx="8229600" cy="4857403"/>
          </a:xfrm>
        </p:spPr>
        <p:txBody>
          <a:bodyPr>
            <a:normAutofit lnSpcReduction="10000"/>
          </a:bodyPr>
          <a:lstStyle/>
          <a:p>
            <a:pPr marL="0" indent="0">
              <a:buNone/>
            </a:pPr>
            <a:r>
              <a:rPr lang="cs-CZ" sz="2400" b="1" dirty="0" smtClean="0"/>
              <a:t>Min. 85 % celkových způsobilých výdajů</a:t>
            </a:r>
          </a:p>
          <a:p>
            <a:pPr lvl="0">
              <a:buFont typeface="Wingdings" panose="05000000000000000000" pitchFamily="2" charset="2"/>
              <a:buChar char="Ø"/>
            </a:pPr>
            <a:r>
              <a:rPr lang="cs-CZ" sz="2000" dirty="0"/>
              <a:t>Zavedení nebo modernizace systémů pro sledování a </a:t>
            </a:r>
            <a:r>
              <a:rPr lang="cs-CZ" sz="2000" b="1" dirty="0"/>
              <a:t>řízení</a:t>
            </a:r>
            <a:r>
              <a:rPr lang="cs-CZ" sz="2000" dirty="0"/>
              <a:t> vozidel a </a:t>
            </a:r>
            <a:r>
              <a:rPr lang="cs-CZ" sz="2000" b="1" dirty="0"/>
              <a:t>dispečink</a:t>
            </a:r>
            <a:r>
              <a:rPr lang="cs-CZ" sz="2000" dirty="0"/>
              <a:t> veřejné dopravy</a:t>
            </a:r>
          </a:p>
          <a:p>
            <a:pPr lvl="0">
              <a:buFont typeface="Wingdings" panose="05000000000000000000" pitchFamily="2" charset="2"/>
              <a:buChar char="Ø"/>
            </a:pPr>
            <a:r>
              <a:rPr lang="cs-CZ" sz="2000" dirty="0" smtClean="0"/>
              <a:t>… </a:t>
            </a:r>
            <a:r>
              <a:rPr lang="cs-CZ" sz="2000" b="1" dirty="0"/>
              <a:t>informačních</a:t>
            </a:r>
            <a:r>
              <a:rPr lang="cs-CZ" sz="2000" dirty="0"/>
              <a:t> systémů pro cestující ve vozidlech veřejné dopravy a na zastávkách, ve stanicích a přestupních uzlech veřejné dopravy</a:t>
            </a:r>
          </a:p>
          <a:p>
            <a:pPr lvl="0">
              <a:buFont typeface="Wingdings" panose="05000000000000000000" pitchFamily="2" charset="2"/>
              <a:buChar char="Ø"/>
            </a:pPr>
            <a:r>
              <a:rPr lang="cs-CZ" sz="2000" dirty="0"/>
              <a:t>… </a:t>
            </a:r>
            <a:r>
              <a:rPr lang="cs-CZ" sz="2000" b="1" dirty="0"/>
              <a:t>odbavovacích</a:t>
            </a:r>
            <a:r>
              <a:rPr lang="cs-CZ" sz="2000" dirty="0"/>
              <a:t> a </a:t>
            </a:r>
            <a:r>
              <a:rPr lang="cs-CZ" sz="2000" b="1" dirty="0"/>
              <a:t>platebních</a:t>
            </a:r>
            <a:r>
              <a:rPr lang="cs-CZ" sz="2000" dirty="0"/>
              <a:t> systémů ve vozidlech veřejné dopravy, na zastávkách, ve stanicích a přestupních uzlech veřejné dopravy a v dopravních informačních a zákaznických centrech včetně dopravních informačních a zákaznických center provozovaných elektronicky</a:t>
            </a:r>
          </a:p>
          <a:p>
            <a:pPr lvl="0">
              <a:buFont typeface="Wingdings" panose="05000000000000000000" pitchFamily="2" charset="2"/>
              <a:buChar char="Ø"/>
            </a:pPr>
            <a:r>
              <a:rPr lang="cs-CZ" sz="2000" dirty="0"/>
              <a:t>Zavedení </a:t>
            </a:r>
            <a:r>
              <a:rPr lang="cs-CZ" sz="2000" b="1" dirty="0"/>
              <a:t>jednotné informační služby</a:t>
            </a:r>
            <a:r>
              <a:rPr lang="cs-CZ" sz="2000" dirty="0"/>
              <a:t>, </a:t>
            </a:r>
            <a:r>
              <a:rPr lang="cs-CZ" sz="2000" b="1" dirty="0"/>
              <a:t>jednotného elektronického jízdního dokladu  </a:t>
            </a:r>
            <a:r>
              <a:rPr lang="cs-CZ" sz="2000" dirty="0"/>
              <a:t>pro </a:t>
            </a:r>
            <a:r>
              <a:rPr lang="cs-CZ" sz="2000" b="1" dirty="0"/>
              <a:t>systém integrovaných veřejných služeb</a:t>
            </a:r>
            <a:r>
              <a:rPr lang="cs-CZ" sz="2000" dirty="0"/>
              <a:t> v přepravě cestujících</a:t>
            </a:r>
          </a:p>
          <a:p>
            <a:pPr>
              <a:buFont typeface="Wingdings" panose="05000000000000000000" pitchFamily="2" charset="2"/>
              <a:buChar char="Ø"/>
            </a:pPr>
            <a:r>
              <a:rPr lang="cs-CZ" sz="2000" dirty="0" smtClean="0"/>
              <a:t>Je </a:t>
            </a:r>
            <a:r>
              <a:rPr lang="cs-CZ" sz="2000" dirty="0"/>
              <a:t>možná kombinace výše uvedených aktivit</a:t>
            </a:r>
          </a:p>
          <a:p>
            <a:endParaRPr lang="cs-CZ" sz="2000" dirty="0"/>
          </a:p>
          <a:p>
            <a:pPr marL="0" lvl="1" indent="0">
              <a:buNone/>
            </a:pPr>
            <a:r>
              <a:rPr lang="cs-CZ" sz="2200" b="1" dirty="0">
                <a:cs typeface="Arial" charset="0"/>
              </a:rPr>
              <a:t>	</a:t>
            </a:r>
            <a:r>
              <a:rPr lang="cs-CZ" sz="2000" i="1" dirty="0"/>
              <a:t>telematika = telematický systém = inteligentní dopravní systém</a:t>
            </a:r>
          </a:p>
          <a:p>
            <a:pPr marL="0" indent="0">
              <a:buNone/>
            </a:pPr>
            <a:endParaRPr lang="cs-CZ" dirty="0"/>
          </a:p>
        </p:txBody>
      </p:sp>
    </p:spTree>
    <p:extLst>
      <p:ext uri="{BB962C8B-B14F-4D97-AF65-F5344CB8AC3E}">
        <p14:creationId xmlns:p14="http://schemas.microsoft.com/office/powerpoint/2010/main" val="2914335963"/>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l"/>
            <a:r>
              <a:rPr lang="cs-CZ" dirty="0" smtClean="0"/>
              <a:t>Vedlejší podporované aktivity</a:t>
            </a:r>
            <a:endParaRPr lang="cs-CZ" dirty="0"/>
          </a:p>
        </p:txBody>
      </p:sp>
      <p:sp>
        <p:nvSpPr>
          <p:cNvPr id="3" name="Zástupný symbol pro obsah 2"/>
          <p:cNvSpPr>
            <a:spLocks noGrp="1"/>
          </p:cNvSpPr>
          <p:nvPr>
            <p:ph idx="1"/>
          </p:nvPr>
        </p:nvSpPr>
        <p:spPr/>
        <p:txBody>
          <a:bodyPr>
            <a:normAutofit fontScale="77500" lnSpcReduction="20000"/>
          </a:bodyPr>
          <a:lstStyle/>
          <a:p>
            <a:pPr marL="0" indent="0">
              <a:buNone/>
            </a:pPr>
            <a:r>
              <a:rPr lang="cs-CZ" b="1" dirty="0" smtClean="0"/>
              <a:t>Max</a:t>
            </a:r>
            <a:r>
              <a:rPr lang="cs-CZ" b="1" dirty="0"/>
              <a:t>. 15 % celkových způsobilých </a:t>
            </a:r>
            <a:r>
              <a:rPr lang="cs-CZ" b="1" dirty="0" smtClean="0"/>
              <a:t>výdajů</a:t>
            </a:r>
          </a:p>
          <a:p>
            <a:pPr>
              <a:buFont typeface="Wingdings" panose="05000000000000000000" pitchFamily="2" charset="2"/>
              <a:buChar char="Ø"/>
            </a:pPr>
            <a:r>
              <a:rPr lang="cs-CZ" dirty="0" smtClean="0"/>
              <a:t>Zpracování </a:t>
            </a:r>
            <a:r>
              <a:rPr lang="cs-CZ" dirty="0"/>
              <a:t>projektových dokumentací staveb a systémů,</a:t>
            </a:r>
          </a:p>
          <a:p>
            <a:pPr>
              <a:buFont typeface="Wingdings" panose="05000000000000000000" pitchFamily="2" charset="2"/>
              <a:buChar char="Ø"/>
            </a:pPr>
            <a:r>
              <a:rPr lang="cs-CZ" dirty="0" smtClean="0"/>
              <a:t>Zabezpečení </a:t>
            </a:r>
            <a:r>
              <a:rPr lang="cs-CZ" dirty="0"/>
              <a:t>výstavby (TDI, AD, BOZP, geodetické práce, </a:t>
            </a:r>
            <a:r>
              <a:rPr lang="cs-CZ" dirty="0" err="1"/>
              <a:t>inženýring</a:t>
            </a:r>
            <a:r>
              <a:rPr lang="cs-CZ" dirty="0"/>
              <a:t>),</a:t>
            </a:r>
          </a:p>
          <a:p>
            <a:pPr>
              <a:buFont typeface="Wingdings" panose="05000000000000000000" pitchFamily="2" charset="2"/>
              <a:buChar char="Ø"/>
            </a:pPr>
            <a:r>
              <a:rPr lang="cs-CZ" dirty="0" smtClean="0"/>
              <a:t>Nezbytně </a:t>
            </a:r>
            <a:r>
              <a:rPr lang="cs-CZ" dirty="0"/>
              <a:t>nutné přizpůsobení/konfigurace/úpravy stávajících HW a SW prostředků žadatele z důvodu zajištění kompatibility s realizovanými systémy,</a:t>
            </a:r>
          </a:p>
          <a:p>
            <a:pPr lvl="0">
              <a:buFont typeface="Wingdings" panose="05000000000000000000" pitchFamily="2" charset="2"/>
              <a:buChar char="Ø"/>
            </a:pPr>
            <a:r>
              <a:rPr lang="cs-CZ" dirty="0" smtClean="0"/>
              <a:t>Zpracování </a:t>
            </a:r>
            <a:r>
              <a:rPr lang="cs-CZ" dirty="0"/>
              <a:t>studie proveditelnosti,</a:t>
            </a:r>
          </a:p>
          <a:p>
            <a:pPr lvl="0">
              <a:buFont typeface="Wingdings" panose="05000000000000000000" pitchFamily="2" charset="2"/>
              <a:buChar char="Ø"/>
            </a:pPr>
            <a:r>
              <a:rPr lang="cs-CZ" dirty="0" smtClean="0"/>
              <a:t>Zpracování </a:t>
            </a:r>
            <a:r>
              <a:rPr lang="cs-CZ" dirty="0"/>
              <a:t>zadávacích podmínek k  zakázkám a na organizaci výběrových a zadávacích řízení</a:t>
            </a:r>
          </a:p>
          <a:p>
            <a:pPr lvl="0">
              <a:buFont typeface="Wingdings" panose="05000000000000000000" pitchFamily="2" charset="2"/>
              <a:buChar char="Ø"/>
            </a:pPr>
            <a:r>
              <a:rPr lang="cs-CZ" dirty="0" smtClean="0"/>
              <a:t>Povinná publicita</a:t>
            </a:r>
            <a:endParaRPr lang="cs-CZ" altLang="cs-CZ" sz="2800" dirty="0"/>
          </a:p>
        </p:txBody>
      </p:sp>
    </p:spTree>
    <p:extLst>
      <p:ext uri="{BB962C8B-B14F-4D97-AF65-F5344CB8AC3E}">
        <p14:creationId xmlns:p14="http://schemas.microsoft.com/office/powerpoint/2010/main" val="536132942"/>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l"/>
            <a:r>
              <a:rPr lang="cs-CZ" dirty="0" smtClean="0"/>
              <a:t>Nezpůsobilé výdaje</a:t>
            </a:r>
            <a:endParaRPr lang="cs-CZ" dirty="0"/>
          </a:p>
        </p:txBody>
      </p:sp>
      <p:sp>
        <p:nvSpPr>
          <p:cNvPr id="3" name="Zástupný symbol pro obsah 2"/>
          <p:cNvSpPr>
            <a:spLocks noGrp="1"/>
          </p:cNvSpPr>
          <p:nvPr>
            <p:ph idx="1"/>
          </p:nvPr>
        </p:nvSpPr>
        <p:spPr/>
        <p:txBody>
          <a:bodyPr>
            <a:normAutofit fontScale="70000" lnSpcReduction="20000"/>
          </a:bodyPr>
          <a:lstStyle/>
          <a:p>
            <a:pPr lvl="0">
              <a:lnSpc>
                <a:spcPct val="150000"/>
              </a:lnSpc>
              <a:buFont typeface="Wingdings" panose="05000000000000000000" pitchFamily="2" charset="2"/>
              <a:buChar char="Ø"/>
            </a:pPr>
            <a:r>
              <a:rPr lang="cs-CZ" dirty="0" smtClean="0"/>
              <a:t>Např</a:t>
            </a:r>
            <a:r>
              <a:rPr lang="cs-CZ" dirty="0"/>
              <a:t>. výdaje na realizaci inteligentních dopravních systémů k řízení</a:t>
            </a:r>
            <a:br>
              <a:rPr lang="cs-CZ" dirty="0"/>
            </a:br>
            <a:r>
              <a:rPr lang="cs-CZ" dirty="0"/>
              <a:t>či informování celého silničního provozu,</a:t>
            </a:r>
          </a:p>
          <a:p>
            <a:pPr lvl="0">
              <a:lnSpc>
                <a:spcPct val="150000"/>
              </a:lnSpc>
              <a:buFont typeface="Wingdings" panose="05000000000000000000" pitchFamily="2" charset="2"/>
              <a:buChar char="Ø"/>
            </a:pPr>
            <a:r>
              <a:rPr lang="cs-CZ" dirty="0" smtClean="0"/>
              <a:t>Pořízení </a:t>
            </a:r>
            <a:r>
              <a:rPr lang="cs-CZ" dirty="0"/>
              <a:t>elektronických jízdních dokladů určených cestujícím,</a:t>
            </a:r>
          </a:p>
          <a:p>
            <a:pPr lvl="0">
              <a:lnSpc>
                <a:spcPct val="150000"/>
              </a:lnSpc>
              <a:buFont typeface="Wingdings" panose="05000000000000000000" pitchFamily="2" charset="2"/>
              <a:buChar char="Ø"/>
            </a:pPr>
            <a:r>
              <a:rPr lang="cs-CZ" dirty="0" smtClean="0"/>
              <a:t>Výdaje </a:t>
            </a:r>
            <a:r>
              <a:rPr lang="cs-CZ" dirty="0"/>
              <a:t>na nástupiště zastávek veřejné dopravy, novostavby, přístavby a nástavby dokončených staveb a stavební úpravy neuvedené mezi hlavními aktivitami projektu,</a:t>
            </a:r>
          </a:p>
          <a:p>
            <a:pPr lvl="0">
              <a:lnSpc>
                <a:spcPct val="150000"/>
              </a:lnSpc>
              <a:buFont typeface="Wingdings" panose="05000000000000000000" pitchFamily="2" charset="2"/>
              <a:buChar char="Ø"/>
            </a:pPr>
            <a:r>
              <a:rPr lang="cs-CZ" dirty="0" smtClean="0"/>
              <a:t>Výdaje </a:t>
            </a:r>
            <a:r>
              <a:rPr lang="cs-CZ" dirty="0"/>
              <a:t>na nákup nemovitostí,</a:t>
            </a:r>
          </a:p>
          <a:p>
            <a:pPr lvl="0">
              <a:lnSpc>
                <a:spcPct val="150000"/>
              </a:lnSpc>
              <a:buFont typeface="Wingdings" panose="05000000000000000000" pitchFamily="2" charset="2"/>
              <a:buChar char="Ø"/>
            </a:pPr>
            <a:r>
              <a:rPr lang="cs-CZ" dirty="0" smtClean="0"/>
              <a:t>Pojištění </a:t>
            </a:r>
            <a:r>
              <a:rPr lang="cs-CZ" dirty="0"/>
              <a:t>apod</a:t>
            </a:r>
            <a:r>
              <a:rPr lang="cs-CZ" dirty="0" smtClean="0"/>
              <a:t>.</a:t>
            </a:r>
            <a:endParaRPr lang="cs-CZ" dirty="0"/>
          </a:p>
        </p:txBody>
      </p:sp>
    </p:spTree>
    <p:extLst>
      <p:ext uri="{BB962C8B-B14F-4D97-AF65-F5344CB8AC3E}">
        <p14:creationId xmlns:p14="http://schemas.microsoft.com/office/powerpoint/2010/main" val="532762867"/>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l"/>
            <a:r>
              <a:rPr lang="cs-CZ" dirty="0" smtClean="0"/>
              <a:t>Definice indikátorů</a:t>
            </a:r>
            <a:endParaRPr lang="cs-CZ" dirty="0"/>
          </a:p>
        </p:txBody>
      </p:sp>
      <p:sp>
        <p:nvSpPr>
          <p:cNvPr id="3" name="Zástupný symbol pro obsah 2"/>
          <p:cNvSpPr>
            <a:spLocks noGrp="1"/>
          </p:cNvSpPr>
          <p:nvPr>
            <p:ph idx="1"/>
          </p:nvPr>
        </p:nvSpPr>
        <p:spPr>
          <a:xfrm>
            <a:off x="457200" y="1268760"/>
            <a:ext cx="8579296" cy="5400600"/>
          </a:xfrm>
        </p:spPr>
        <p:txBody>
          <a:bodyPr>
            <a:normAutofit fontScale="77500" lnSpcReduction="20000"/>
          </a:bodyPr>
          <a:lstStyle/>
          <a:p>
            <a:pPr marL="0" indent="0">
              <a:buNone/>
            </a:pPr>
            <a:r>
              <a:rPr lang="cs-CZ" sz="4500" b="1" dirty="0" smtClean="0">
                <a:solidFill>
                  <a:srgbClr val="00AEEF"/>
                </a:solidFill>
              </a:rPr>
              <a:t>Počet zařízení a služeb pro řízení dopravy</a:t>
            </a:r>
          </a:p>
          <a:p>
            <a:pPr marL="0" indent="0">
              <a:buNone/>
            </a:pPr>
            <a:r>
              <a:rPr lang="cs-CZ" i="1" dirty="0" smtClean="0"/>
              <a:t>„Počet </a:t>
            </a:r>
            <a:r>
              <a:rPr lang="cs-CZ" i="1" dirty="0"/>
              <a:t>implementovaných nebo optimalizovaných zařízení / systémů / služeb (např. zabezpečovací, řídicí, odbavovací nebo informační) městské, příměstské a veřejné hromadné dopravy</a:t>
            </a:r>
            <a:r>
              <a:rPr lang="cs-CZ" i="1" dirty="0" smtClean="0"/>
              <a:t>.“</a:t>
            </a:r>
          </a:p>
          <a:p>
            <a:pPr marL="0" indent="0">
              <a:buNone/>
            </a:pPr>
            <a:endParaRPr lang="cs-CZ" i="1" dirty="0"/>
          </a:p>
          <a:p>
            <a:pPr marL="0" indent="0">
              <a:buNone/>
            </a:pPr>
            <a:r>
              <a:rPr lang="cs-CZ" sz="3100" b="1" u="sng" dirty="0"/>
              <a:t>Cílová hodnota:</a:t>
            </a:r>
            <a:r>
              <a:rPr lang="cs-CZ" sz="3100" dirty="0"/>
              <a:t> pro každý projekt bude </a:t>
            </a:r>
            <a:r>
              <a:rPr lang="cs-CZ" sz="3100" b="1" dirty="0"/>
              <a:t>rovna 1</a:t>
            </a:r>
            <a:r>
              <a:rPr lang="cs-CZ" sz="3100" dirty="0"/>
              <a:t>, bez ohledu na počet aktivit nebo jejich kombinaci. Žadatel se zavazuje stanovenou hodnotu naplnit k datu ukončení realizace projektu.</a:t>
            </a:r>
          </a:p>
          <a:p>
            <a:pPr marL="0" indent="0">
              <a:buNone/>
            </a:pPr>
            <a:r>
              <a:rPr lang="cs-CZ" sz="3100" b="1" u="sng" dirty="0"/>
              <a:t>Dosažená </a:t>
            </a:r>
            <a:r>
              <a:rPr lang="cs-CZ" sz="3100" b="1" u="sng" dirty="0" smtClean="0"/>
              <a:t>hodnota:</a:t>
            </a:r>
            <a:r>
              <a:rPr lang="cs-CZ" sz="3100" dirty="0" smtClean="0"/>
              <a:t> </a:t>
            </a:r>
            <a:r>
              <a:rPr lang="cs-CZ" sz="3100" dirty="0"/>
              <a:t>vždy 1.</a:t>
            </a:r>
          </a:p>
          <a:p>
            <a:pPr marL="0" indent="0">
              <a:buNone/>
            </a:pPr>
            <a:r>
              <a:rPr lang="cs-CZ" sz="3100" b="1" u="sng" dirty="0"/>
              <a:t>Tolerance:</a:t>
            </a:r>
            <a:r>
              <a:rPr lang="cs-CZ" sz="3100" b="1" dirty="0"/>
              <a:t> žádná</a:t>
            </a:r>
            <a:r>
              <a:rPr lang="cs-CZ" sz="3100" dirty="0"/>
              <a:t>, pokud není naplněna cílová hodnota, projekt nenaplnil svůj cíl. Nedosažení cílové hodnoty bude sankcionováno.</a:t>
            </a:r>
            <a:r>
              <a:rPr lang="cs-CZ" sz="3100" b="1" dirty="0"/>
              <a:t> </a:t>
            </a:r>
            <a:r>
              <a:rPr lang="cs-CZ" sz="3100" dirty="0"/>
              <a:t>Výše a typ sankce, která je aplikována při nenaplnění cílové hodnoty indikátoru, jsou stanoveny v Podmínkách Rozhodnutí o poskytnutí dotace a Podmínkách Stanovení výdajů na financování akce OSS.</a:t>
            </a:r>
            <a:endParaRPr lang="cs-CZ" sz="3100" i="1" dirty="0"/>
          </a:p>
          <a:p>
            <a:pPr marL="0" indent="0">
              <a:buNone/>
            </a:pPr>
            <a:endParaRPr lang="cs-CZ" i="1" dirty="0"/>
          </a:p>
          <a:p>
            <a:endParaRPr lang="cs-CZ" dirty="0"/>
          </a:p>
        </p:txBody>
      </p:sp>
    </p:spTree>
    <p:extLst>
      <p:ext uri="{BB962C8B-B14F-4D97-AF65-F5344CB8AC3E}">
        <p14:creationId xmlns:p14="http://schemas.microsoft.com/office/powerpoint/2010/main" val="427287435"/>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l"/>
            <a:r>
              <a:rPr lang="cs-CZ" dirty="0" smtClean="0"/>
              <a:t>Kontakty</a:t>
            </a:r>
            <a:endParaRPr lang="cs-CZ" dirty="0"/>
          </a:p>
        </p:txBody>
      </p:sp>
      <p:sp>
        <p:nvSpPr>
          <p:cNvPr id="4" name="Zástupný symbol pro text 3"/>
          <p:cNvSpPr>
            <a:spLocks noGrp="1"/>
          </p:cNvSpPr>
          <p:nvPr>
            <p:ph type="body" idx="1"/>
          </p:nvPr>
        </p:nvSpPr>
        <p:spPr>
          <a:xfrm>
            <a:off x="457200" y="1340768"/>
            <a:ext cx="8147248" cy="1224136"/>
          </a:xfrm>
        </p:spPr>
        <p:txBody>
          <a:bodyPr>
            <a:normAutofit/>
          </a:bodyPr>
          <a:lstStyle/>
          <a:p>
            <a:pPr algn="ctr"/>
            <a:r>
              <a:rPr lang="cs-CZ" sz="3200" dirty="0"/>
              <a:t>Webové stránky ITI</a:t>
            </a:r>
          </a:p>
          <a:p>
            <a:pPr algn="ctr"/>
            <a:r>
              <a:rPr lang="cs-CZ" sz="3200" dirty="0" smtClean="0">
                <a:hlinkClick r:id="rId2"/>
              </a:rPr>
              <a:t>www.itipraha.eu</a:t>
            </a:r>
            <a:endParaRPr lang="cs-CZ" sz="3200" dirty="0"/>
          </a:p>
        </p:txBody>
      </p:sp>
      <p:sp>
        <p:nvSpPr>
          <p:cNvPr id="3" name="Zástupný symbol pro obsah 2"/>
          <p:cNvSpPr>
            <a:spLocks noGrp="1"/>
          </p:cNvSpPr>
          <p:nvPr>
            <p:ph sz="half" idx="2"/>
          </p:nvPr>
        </p:nvSpPr>
        <p:spPr>
          <a:xfrm>
            <a:off x="457200" y="2060849"/>
            <a:ext cx="4040188" cy="4065314"/>
          </a:xfrm>
        </p:spPr>
        <p:txBody>
          <a:bodyPr>
            <a:normAutofit/>
          </a:bodyPr>
          <a:lstStyle/>
          <a:p>
            <a:pPr marL="0" indent="0">
              <a:buNone/>
            </a:pPr>
            <a:endParaRPr lang="cs-CZ" dirty="0" smtClean="0"/>
          </a:p>
          <a:p>
            <a:pPr marL="0" indent="0">
              <a:buNone/>
            </a:pPr>
            <a:endParaRPr lang="cs-CZ" dirty="0" smtClean="0"/>
          </a:p>
          <a:p>
            <a:pPr marL="0" indent="0">
              <a:buNone/>
            </a:pPr>
            <a:endParaRPr lang="cs-CZ" dirty="0"/>
          </a:p>
          <a:p>
            <a:pPr marL="0" indent="0">
              <a:buNone/>
            </a:pPr>
            <a:r>
              <a:rPr lang="cs-CZ" b="1" dirty="0" smtClean="0"/>
              <a:t>Kontakty na výkonný tým nositele ITI </a:t>
            </a:r>
          </a:p>
          <a:p>
            <a:pPr marL="0" indent="0">
              <a:buNone/>
            </a:pPr>
            <a:endParaRPr lang="cs-CZ" b="1" dirty="0"/>
          </a:p>
          <a:p>
            <a:pPr marL="0" indent="0">
              <a:buNone/>
            </a:pPr>
            <a:r>
              <a:rPr lang="cs-CZ" b="1" dirty="0" smtClean="0"/>
              <a:t>Kontakty na zprostředkující subjekt nositele ITI</a:t>
            </a:r>
            <a:endParaRPr lang="cs-CZ" dirty="0"/>
          </a:p>
        </p:txBody>
      </p:sp>
      <p:sp>
        <p:nvSpPr>
          <p:cNvPr id="6" name="Zástupný symbol pro obsah 5"/>
          <p:cNvSpPr>
            <a:spLocks noGrp="1"/>
          </p:cNvSpPr>
          <p:nvPr>
            <p:ph sz="quarter" idx="4"/>
          </p:nvPr>
        </p:nvSpPr>
        <p:spPr>
          <a:xfrm>
            <a:off x="4645025" y="2348880"/>
            <a:ext cx="4247455" cy="3777283"/>
          </a:xfrm>
        </p:spPr>
        <p:txBody>
          <a:bodyPr>
            <a:normAutofit/>
          </a:bodyPr>
          <a:lstStyle/>
          <a:p>
            <a:pPr marL="0" indent="0">
              <a:buNone/>
            </a:pPr>
            <a:endParaRPr lang="cs-CZ" dirty="0" smtClean="0"/>
          </a:p>
          <a:p>
            <a:pPr marL="0" indent="0">
              <a:buNone/>
            </a:pPr>
            <a:endParaRPr lang="cs-CZ" dirty="0"/>
          </a:p>
          <a:p>
            <a:pPr marL="0" indent="0">
              <a:buNone/>
            </a:pPr>
            <a:endParaRPr lang="cs-CZ" dirty="0" smtClean="0"/>
          </a:p>
          <a:p>
            <a:pPr marL="0" indent="0">
              <a:buNone/>
            </a:pPr>
            <a:endParaRPr lang="cs-CZ" dirty="0"/>
          </a:p>
        </p:txBody>
      </p:sp>
    </p:spTree>
    <p:extLst>
      <p:ext uri="{BB962C8B-B14F-4D97-AF65-F5344CB8AC3E}">
        <p14:creationId xmlns:p14="http://schemas.microsoft.com/office/powerpoint/2010/main" val="3845471963"/>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kriegischova\Desktop\2016_01_19_mapa_titulk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404664"/>
            <a:ext cx="5080001" cy="5544617"/>
          </a:xfrm>
          <a:prstGeom prst="rect">
            <a:avLst/>
          </a:prstGeom>
          <a:noFill/>
          <a:extLst>
            <a:ext uri="{909E8E84-426E-40DD-AFC4-6F175D3DCCD1}">
              <a14:hiddenFill xmlns:a14="http://schemas.microsoft.com/office/drawing/2010/main">
                <a:solidFill>
                  <a:srgbClr val="FFFFFF"/>
                </a:solidFill>
              </a14:hiddenFill>
            </a:ext>
          </a:extLst>
        </p:spPr>
      </p:pic>
      <p:sp>
        <p:nvSpPr>
          <p:cNvPr id="2" name="Nadpis 1"/>
          <p:cNvSpPr>
            <a:spLocks noGrp="1"/>
          </p:cNvSpPr>
          <p:nvPr>
            <p:ph type="ctrTitle"/>
          </p:nvPr>
        </p:nvSpPr>
        <p:spPr>
          <a:xfrm>
            <a:off x="679595" y="980728"/>
            <a:ext cx="7772400" cy="3312368"/>
          </a:xfrm>
        </p:spPr>
        <p:txBody>
          <a:bodyPr>
            <a:normAutofit fontScale="90000"/>
          </a:bodyPr>
          <a:lstStyle/>
          <a:p>
            <a:r>
              <a:rPr lang="cs-CZ" dirty="0" smtClean="0">
                <a:solidFill>
                  <a:schemeClr val="tx1">
                    <a:lumMod val="65000"/>
                    <a:lumOff val="35000"/>
                  </a:schemeClr>
                </a:solidFill>
              </a:rPr>
              <a:t/>
            </a:r>
            <a:br>
              <a:rPr lang="cs-CZ" dirty="0" smtClean="0">
                <a:solidFill>
                  <a:schemeClr val="tx1">
                    <a:lumMod val="65000"/>
                    <a:lumOff val="35000"/>
                  </a:schemeClr>
                </a:solidFill>
              </a:rPr>
            </a:br>
            <a:r>
              <a:rPr lang="cs-CZ" dirty="0" smtClean="0">
                <a:solidFill>
                  <a:schemeClr val="tx1">
                    <a:lumMod val="65000"/>
                    <a:lumOff val="35000"/>
                  </a:schemeClr>
                </a:solidFill>
              </a:rPr>
              <a:t/>
            </a:r>
            <a:br>
              <a:rPr lang="cs-CZ" dirty="0" smtClean="0">
                <a:solidFill>
                  <a:schemeClr val="tx1">
                    <a:lumMod val="65000"/>
                    <a:lumOff val="35000"/>
                  </a:schemeClr>
                </a:solidFill>
              </a:rPr>
            </a:br>
            <a:r>
              <a:rPr lang="cs-CZ" dirty="0" smtClean="0">
                <a:solidFill>
                  <a:schemeClr val="tx1">
                    <a:lumMod val="65000"/>
                    <a:lumOff val="35000"/>
                  </a:schemeClr>
                </a:solidFill>
              </a:rPr>
              <a:t/>
            </a:r>
            <a:br>
              <a:rPr lang="cs-CZ" dirty="0" smtClean="0">
                <a:solidFill>
                  <a:schemeClr val="tx1">
                    <a:lumMod val="65000"/>
                    <a:lumOff val="35000"/>
                  </a:schemeClr>
                </a:solidFill>
              </a:rPr>
            </a:br>
            <a:r>
              <a:rPr lang="cs-CZ" sz="2200" dirty="0" smtClean="0">
                <a:solidFill>
                  <a:schemeClr val="tx1">
                    <a:lumMod val="65000"/>
                    <a:lumOff val="35000"/>
                  </a:schemeClr>
                </a:solidFill>
              </a:rPr>
              <a:t/>
            </a:r>
            <a:br>
              <a:rPr lang="cs-CZ" sz="2200" dirty="0" smtClean="0">
                <a:solidFill>
                  <a:schemeClr val="tx1">
                    <a:lumMod val="65000"/>
                    <a:lumOff val="35000"/>
                  </a:schemeClr>
                </a:solidFill>
              </a:rPr>
            </a:br>
            <a:r>
              <a:rPr lang="cs-CZ" dirty="0">
                <a:solidFill>
                  <a:schemeClr val="tx1">
                    <a:lumMod val="65000"/>
                    <a:lumOff val="35000"/>
                  </a:schemeClr>
                </a:solidFill>
              </a:rPr>
              <a:t>	</a:t>
            </a:r>
            <a:r>
              <a:rPr lang="cs-CZ" dirty="0" smtClean="0">
                <a:solidFill>
                  <a:schemeClr val="tx1">
                    <a:lumMod val="65000"/>
                    <a:lumOff val="35000"/>
                  </a:schemeClr>
                </a:solidFill>
              </a:rPr>
              <a:t>			   </a:t>
            </a:r>
            <a:r>
              <a:rPr lang="cs-CZ" sz="5300" dirty="0" smtClean="0"/>
              <a:t>Děkujeme za 				</a:t>
            </a:r>
            <a:r>
              <a:rPr lang="cs-CZ" sz="5300" dirty="0"/>
              <a:t> </a:t>
            </a:r>
            <a:r>
              <a:rPr lang="cs-CZ" sz="5300" dirty="0" smtClean="0"/>
              <a:t>       pozornost</a:t>
            </a:r>
            <a:r>
              <a:rPr lang="cs-CZ" sz="5300" u="sng" dirty="0" smtClean="0">
                <a:solidFill>
                  <a:schemeClr val="tx1">
                    <a:lumMod val="65000"/>
                    <a:lumOff val="35000"/>
                  </a:schemeClr>
                </a:solidFill>
              </a:rPr>
              <a:t/>
            </a:r>
            <a:br>
              <a:rPr lang="cs-CZ" sz="5300" u="sng" dirty="0" smtClean="0">
                <a:solidFill>
                  <a:schemeClr val="tx1">
                    <a:lumMod val="65000"/>
                    <a:lumOff val="35000"/>
                  </a:schemeClr>
                </a:solidFill>
              </a:rPr>
            </a:br>
            <a:r>
              <a:rPr lang="cs-CZ" u="sng" dirty="0">
                <a:solidFill>
                  <a:schemeClr val="tx1">
                    <a:lumMod val="65000"/>
                    <a:lumOff val="35000"/>
                  </a:schemeClr>
                </a:solidFill>
              </a:rPr>
              <a:t/>
            </a:r>
            <a:br>
              <a:rPr lang="cs-CZ" u="sng" dirty="0">
                <a:solidFill>
                  <a:schemeClr val="tx1">
                    <a:lumMod val="65000"/>
                    <a:lumOff val="35000"/>
                  </a:schemeClr>
                </a:solidFill>
              </a:rPr>
            </a:br>
            <a:endParaRPr lang="cs-CZ" sz="2700" i="1" dirty="0"/>
          </a:p>
        </p:txBody>
      </p:sp>
    </p:spTree>
    <p:extLst>
      <p:ext uri="{BB962C8B-B14F-4D97-AF65-F5344CB8AC3E}">
        <p14:creationId xmlns:p14="http://schemas.microsoft.com/office/powerpoint/2010/main" val="40127350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l"/>
            <a:r>
              <a:rPr lang="cs-CZ" dirty="0" smtClean="0"/>
              <a:t>Proces schvalování projektů</a:t>
            </a:r>
            <a:endParaRPr lang="cs-CZ" dirty="0"/>
          </a:p>
        </p:txBody>
      </p:sp>
      <p:pic>
        <p:nvPicPr>
          <p:cNvPr id="1026" name="Picture 2" descr="C:\Users\kriegischova\Desktop\2015_11_28_tab_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244894"/>
            <a:ext cx="8899471" cy="65684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79464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kriegischova\Desktop\2015_11_28_tab_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0065" y="116632"/>
            <a:ext cx="8857894" cy="6624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0136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pPr algn="l"/>
            <a:r>
              <a:rPr lang="cs-CZ" dirty="0" smtClean="0"/>
              <a:t>Harmonogram výzev ŘO IROP pro ITI</a:t>
            </a:r>
            <a:endParaRPr lang="cs-CZ" dirty="0"/>
          </a:p>
        </p:txBody>
      </p:sp>
      <p:sp>
        <p:nvSpPr>
          <p:cNvPr id="3" name="Zástupný symbol pro obsah 2"/>
          <p:cNvSpPr>
            <a:spLocks noGrp="1"/>
          </p:cNvSpPr>
          <p:nvPr>
            <p:ph idx="1"/>
          </p:nvPr>
        </p:nvSpPr>
        <p:spPr>
          <a:xfrm>
            <a:off x="457200" y="1484784"/>
            <a:ext cx="8229600" cy="4641379"/>
          </a:xfrm>
        </p:spPr>
        <p:txBody>
          <a:bodyPr>
            <a:normAutofit/>
          </a:bodyPr>
          <a:lstStyle/>
          <a:p>
            <a:pPr>
              <a:lnSpc>
                <a:spcPct val="150000"/>
              </a:lnSpc>
              <a:buFont typeface="Wingdings" panose="05000000000000000000" pitchFamily="2" charset="2"/>
              <a:buChar char="Ø"/>
            </a:pPr>
            <a:r>
              <a:rPr lang="cs-CZ" sz="2600" b="1" dirty="0" smtClean="0">
                <a:solidFill>
                  <a:prstClr val="black"/>
                </a:solidFill>
              </a:rPr>
              <a:t>Výzva č. 50 Udržitelná doprava – integrované projekty ITI </a:t>
            </a:r>
            <a:r>
              <a:rPr lang="cs-CZ" sz="2600" dirty="0" smtClean="0">
                <a:solidFill>
                  <a:prstClr val="black"/>
                </a:solidFill>
              </a:rPr>
              <a:t>(aktuálně probíhá revize)</a:t>
            </a:r>
            <a:endParaRPr lang="cs-CZ" sz="2600" dirty="0">
              <a:solidFill>
                <a:prstClr val="black"/>
              </a:solidFill>
            </a:endParaRPr>
          </a:p>
          <a:p>
            <a:pPr lvl="1">
              <a:lnSpc>
                <a:spcPct val="150000"/>
              </a:lnSpc>
              <a:buFont typeface="Wingdings" panose="05000000000000000000" pitchFamily="2" charset="2"/>
              <a:buChar char="Ø"/>
            </a:pPr>
            <a:r>
              <a:rPr lang="cs-CZ" sz="2200" dirty="0" smtClean="0"/>
              <a:t>Termín předkládání: 15. 9. 2016 – 29. 12. 2017</a:t>
            </a:r>
            <a:endParaRPr lang="cs-CZ" sz="2200" dirty="0"/>
          </a:p>
          <a:p>
            <a:pPr lvl="1">
              <a:lnSpc>
                <a:spcPct val="150000"/>
              </a:lnSpc>
              <a:buFont typeface="Wingdings" panose="05000000000000000000" pitchFamily="2" charset="2"/>
              <a:buChar char="Ø"/>
            </a:pPr>
            <a:r>
              <a:rPr lang="cs-CZ" sz="2200" dirty="0">
                <a:solidFill>
                  <a:prstClr val="black"/>
                </a:solidFill>
              </a:rPr>
              <a:t>Celková </a:t>
            </a:r>
            <a:r>
              <a:rPr lang="cs-CZ" sz="2200" dirty="0" smtClean="0">
                <a:solidFill>
                  <a:prstClr val="black"/>
                </a:solidFill>
              </a:rPr>
              <a:t>alokace: 5 912 241 050,- Kč</a:t>
            </a:r>
          </a:p>
          <a:p>
            <a:pPr lvl="1">
              <a:lnSpc>
                <a:spcPct val="150000"/>
              </a:lnSpc>
              <a:buFont typeface="Wingdings" panose="05000000000000000000" pitchFamily="2" charset="2"/>
              <a:buChar char="Ø"/>
            </a:pPr>
            <a:r>
              <a:rPr lang="cs-CZ" sz="2200" dirty="0">
                <a:solidFill>
                  <a:prstClr val="black"/>
                </a:solidFill>
                <a:hlinkClick r:id="rId2"/>
              </a:rPr>
              <a:t>http://</a:t>
            </a:r>
            <a:r>
              <a:rPr lang="cs-CZ" sz="2200" dirty="0" smtClean="0">
                <a:solidFill>
                  <a:prstClr val="black"/>
                </a:solidFill>
                <a:hlinkClick r:id="rId2"/>
              </a:rPr>
              <a:t>www.strukturalni-fondy.cz/cs/Microsites/IROP/Vyzvy/Vyzva-c-50-Udrzitelna-doprava-integrovane-projekty-ITI</a:t>
            </a:r>
            <a:endParaRPr lang="cs-CZ" sz="2200" dirty="0" smtClean="0">
              <a:solidFill>
                <a:prstClr val="black"/>
              </a:solidFill>
            </a:endParaRPr>
          </a:p>
          <a:p>
            <a:pPr marL="457200" lvl="1" indent="0">
              <a:lnSpc>
                <a:spcPct val="150000"/>
              </a:lnSpc>
              <a:buNone/>
            </a:pPr>
            <a:endParaRPr lang="cs-CZ" sz="1300" dirty="0">
              <a:solidFill>
                <a:prstClr val="black"/>
              </a:solidFill>
            </a:endParaRPr>
          </a:p>
        </p:txBody>
      </p:sp>
    </p:spTree>
    <p:extLst>
      <p:ext uri="{BB962C8B-B14F-4D97-AF65-F5344CB8AC3E}">
        <p14:creationId xmlns:p14="http://schemas.microsoft.com/office/powerpoint/2010/main" val="36352473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pPr algn="l"/>
            <a:r>
              <a:rPr lang="cs-CZ" dirty="0" smtClean="0"/>
              <a:t/>
            </a:r>
            <a:br>
              <a:rPr lang="cs-CZ" dirty="0" smtClean="0"/>
            </a:br>
            <a:r>
              <a:rPr lang="cs-CZ" dirty="0" smtClean="0"/>
              <a:t>Rozdíly </a:t>
            </a:r>
            <a:r>
              <a:rPr lang="cs-CZ" dirty="0"/>
              <a:t>oproti výzvám </a:t>
            </a:r>
            <a:r>
              <a:rPr lang="cs-CZ" dirty="0" smtClean="0"/>
              <a:t>pro IP</a:t>
            </a:r>
            <a:r>
              <a:rPr lang="cs-CZ" b="1" dirty="0">
                <a:solidFill>
                  <a:srgbClr val="0070C0"/>
                </a:solidFill>
                <a:latin typeface="Myriad Pro"/>
              </a:rPr>
              <a:t/>
            </a:r>
            <a:br>
              <a:rPr lang="cs-CZ" b="1" dirty="0">
                <a:solidFill>
                  <a:srgbClr val="0070C0"/>
                </a:solidFill>
                <a:latin typeface="Myriad Pro"/>
              </a:rPr>
            </a:br>
            <a:endParaRPr lang="cs-CZ" dirty="0"/>
          </a:p>
        </p:txBody>
      </p:sp>
      <p:sp>
        <p:nvSpPr>
          <p:cNvPr id="3" name="Zástupný symbol pro obsah 2"/>
          <p:cNvSpPr>
            <a:spLocks noGrp="1"/>
          </p:cNvSpPr>
          <p:nvPr>
            <p:ph idx="1"/>
          </p:nvPr>
        </p:nvSpPr>
        <p:spPr/>
        <p:txBody>
          <a:bodyPr>
            <a:normAutofit lnSpcReduction="10000"/>
          </a:bodyPr>
          <a:lstStyle/>
          <a:p>
            <a:pPr>
              <a:buFont typeface="Wingdings" panose="05000000000000000000" pitchFamily="2" charset="2"/>
              <a:buChar char="Ø"/>
            </a:pPr>
            <a:r>
              <a:rPr lang="cs-CZ" sz="2800" dirty="0"/>
              <a:t>Zaměřené na více (všechny) aktivit ve SC</a:t>
            </a:r>
          </a:p>
          <a:p>
            <a:pPr>
              <a:buFont typeface="Wingdings" panose="05000000000000000000" pitchFamily="2" charset="2"/>
              <a:buChar char="Ø"/>
            </a:pPr>
            <a:r>
              <a:rPr lang="cs-CZ" sz="2800" dirty="0"/>
              <a:t>Vždy průběžná výzva</a:t>
            </a:r>
          </a:p>
          <a:p>
            <a:pPr lvl="1">
              <a:buFont typeface="Wingdings" panose="05000000000000000000" pitchFamily="2" charset="2"/>
              <a:buChar char="Ø"/>
            </a:pPr>
            <a:r>
              <a:rPr lang="cs-CZ" sz="2400" dirty="0"/>
              <a:t>Ukončení příjmu žádostí o podporu 31. 10. 2022</a:t>
            </a:r>
          </a:p>
          <a:p>
            <a:pPr lvl="1">
              <a:buFont typeface="Wingdings" panose="05000000000000000000" pitchFamily="2" charset="2"/>
              <a:buChar char="Ø"/>
            </a:pPr>
            <a:r>
              <a:rPr lang="cs-CZ" sz="2400" dirty="0"/>
              <a:t>Ukončení realizace projektů 30. 6. 2023</a:t>
            </a:r>
          </a:p>
          <a:p>
            <a:pPr>
              <a:buFont typeface="Wingdings" panose="05000000000000000000" pitchFamily="2" charset="2"/>
              <a:buChar char="Ø"/>
            </a:pPr>
            <a:r>
              <a:rPr lang="cs-CZ" sz="2800" dirty="0"/>
              <a:t>Limity celkových způsobilých výdajů stanoveny pouze, pokud to vyžadují pravidla pro VP</a:t>
            </a:r>
          </a:p>
          <a:p>
            <a:pPr>
              <a:buFont typeface="Wingdings" panose="05000000000000000000" pitchFamily="2" charset="2"/>
              <a:buChar char="Ø"/>
            </a:pPr>
            <a:r>
              <a:rPr lang="cs-CZ" sz="2800" dirty="0"/>
              <a:t>Výpočet CBA</a:t>
            </a:r>
          </a:p>
          <a:p>
            <a:pPr>
              <a:buFont typeface="Wingdings" panose="05000000000000000000" pitchFamily="2" charset="2"/>
              <a:buChar char="Ø"/>
            </a:pPr>
            <a:r>
              <a:rPr lang="cs-CZ" sz="2800" dirty="0"/>
              <a:t>Místo realizace omezené na území aglomerací</a:t>
            </a:r>
          </a:p>
          <a:p>
            <a:pPr>
              <a:buFont typeface="Wingdings" panose="05000000000000000000" pitchFamily="2" charset="2"/>
              <a:buChar char="Ø"/>
            </a:pPr>
            <a:r>
              <a:rPr lang="cs-CZ" sz="2800" dirty="0"/>
              <a:t>Alokace výzvy odpovídá celkovým požadavkům nositelů ze </a:t>
            </a:r>
            <a:r>
              <a:rPr lang="cs-CZ" sz="2800" dirty="0" smtClean="0"/>
              <a:t>strategií</a:t>
            </a:r>
            <a:endParaRPr lang="cs-CZ" sz="2800" dirty="0"/>
          </a:p>
        </p:txBody>
      </p:sp>
    </p:spTree>
    <p:extLst>
      <p:ext uri="{BB962C8B-B14F-4D97-AF65-F5344CB8AC3E}">
        <p14:creationId xmlns:p14="http://schemas.microsoft.com/office/powerpoint/2010/main" val="10287233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57200" y="476672"/>
            <a:ext cx="8229600" cy="5976664"/>
          </a:xfrm>
        </p:spPr>
        <p:txBody>
          <a:bodyPr>
            <a:normAutofit lnSpcReduction="10000"/>
          </a:bodyPr>
          <a:lstStyle/>
          <a:p>
            <a:pPr>
              <a:buFont typeface="Wingdings" panose="05000000000000000000" pitchFamily="2" charset="2"/>
              <a:buChar char="Ø"/>
            </a:pPr>
            <a:r>
              <a:rPr lang="cs-CZ" altLang="cs-CZ" dirty="0" smtClean="0">
                <a:ea typeface="ＭＳ Ｐゴシック" pitchFamily="34" charset="-128"/>
              </a:rPr>
              <a:t>Závazná jsou specifická pravidla pro žadatele a příjemce (případně obecná pravidla pro žadatele a příjemce)</a:t>
            </a:r>
          </a:p>
          <a:p>
            <a:pPr>
              <a:buFont typeface="Wingdings" panose="05000000000000000000" pitchFamily="2" charset="2"/>
              <a:buChar char="Ø"/>
            </a:pPr>
            <a:r>
              <a:rPr lang="cs-CZ" altLang="cs-CZ" dirty="0" smtClean="0">
                <a:ea typeface="ＭＳ Ｐゴシック" pitchFamily="34" charset="-128"/>
              </a:rPr>
              <a:t>Nositel ITI a ZS ITI vyhlásí výzvy v návaznosti na výzvy ŘO a absorpční kapacitu</a:t>
            </a:r>
            <a:endParaRPr lang="cs-CZ" altLang="cs-CZ" dirty="0">
              <a:ea typeface="ＭＳ Ｐゴシック" pitchFamily="34" charset="-128"/>
            </a:endParaRPr>
          </a:p>
          <a:p>
            <a:pPr marL="514350" indent="-514350"/>
            <a:endParaRPr lang="cs-CZ" altLang="cs-CZ" dirty="0" smtClean="0">
              <a:ea typeface="ＭＳ Ｐゴシック" pitchFamily="34" charset="-128"/>
            </a:endParaRPr>
          </a:p>
          <a:p>
            <a:pPr marL="400050" lvl="1" indent="0">
              <a:spcAft>
                <a:spcPts val="600"/>
              </a:spcAft>
              <a:buFont typeface="Arial"/>
              <a:buNone/>
              <a:defRPr/>
            </a:pPr>
            <a:r>
              <a:rPr lang="cs-CZ" sz="2400" b="1" dirty="0">
                <a:cs typeface="Arial" charset="0"/>
              </a:rPr>
              <a:t>Obecná </a:t>
            </a:r>
            <a:r>
              <a:rPr lang="cs-CZ" sz="2400" b="1" dirty="0" smtClean="0">
                <a:cs typeface="Arial" charset="0"/>
              </a:rPr>
              <a:t>pravidla pro žadatele a příjemce</a:t>
            </a:r>
            <a:endParaRPr lang="cs-CZ" sz="2400" b="1" dirty="0">
              <a:cs typeface="Arial" charset="0"/>
            </a:endParaRPr>
          </a:p>
          <a:p>
            <a:pPr marL="400050" lvl="1" indent="0">
              <a:spcAft>
                <a:spcPts val="600"/>
              </a:spcAft>
              <a:buFont typeface="Arial"/>
              <a:buNone/>
              <a:defRPr/>
            </a:pPr>
            <a:r>
              <a:rPr lang="cs-CZ" sz="2400" i="1" dirty="0">
                <a:cs typeface="Arial" charset="0"/>
              </a:rPr>
              <a:t>(závazná pro všechny specifické cíle a výzvy)</a:t>
            </a:r>
            <a:endParaRPr lang="cs-CZ" sz="2400" i="1" u="sng" dirty="0">
              <a:cs typeface="Arial" charset="0"/>
            </a:endParaRPr>
          </a:p>
          <a:p>
            <a:pPr marL="457200" lvl="1" indent="0">
              <a:buFont typeface="Arial"/>
              <a:buNone/>
              <a:defRPr/>
            </a:pPr>
            <a:r>
              <a:rPr lang="cs-CZ" sz="2400" dirty="0">
                <a:hlinkClick r:id="rId2"/>
              </a:rPr>
              <a:t>www.dotaceEU.cz/IROP</a:t>
            </a:r>
            <a:endParaRPr lang="cs-CZ" sz="2400" dirty="0"/>
          </a:p>
          <a:p>
            <a:pPr marL="457200" lvl="1" indent="0">
              <a:buFont typeface="Arial"/>
              <a:buNone/>
              <a:defRPr/>
            </a:pPr>
            <a:endParaRPr lang="cs-CZ" sz="2400" dirty="0"/>
          </a:p>
          <a:p>
            <a:pPr marL="400050" lvl="1" indent="0">
              <a:spcAft>
                <a:spcPts val="600"/>
              </a:spcAft>
              <a:buNone/>
              <a:defRPr/>
            </a:pPr>
            <a:r>
              <a:rPr lang="cs-CZ" sz="2400" dirty="0" smtClean="0">
                <a:cs typeface="Arial" charset="0"/>
              </a:rPr>
              <a:t>podporované </a:t>
            </a:r>
            <a:r>
              <a:rPr lang="cs-CZ" sz="2400" dirty="0">
                <a:cs typeface="Arial" charset="0"/>
              </a:rPr>
              <a:t>aktivity, způsobilé výdaje, </a:t>
            </a:r>
            <a:r>
              <a:rPr lang="cs-CZ" sz="2400" dirty="0" smtClean="0">
                <a:cs typeface="Arial" charset="0"/>
              </a:rPr>
              <a:t>kritéria pro závěrečné ověření způsobilosti, </a:t>
            </a:r>
            <a:r>
              <a:rPr lang="cs-CZ" sz="2400" dirty="0">
                <a:cs typeface="Arial" charset="0"/>
              </a:rPr>
              <a:t>povinné přílohy</a:t>
            </a:r>
          </a:p>
          <a:p>
            <a:pPr marL="514350" indent="-514350"/>
            <a:endParaRPr lang="cs-CZ" altLang="cs-CZ" dirty="0">
              <a:ea typeface="ＭＳ Ｐゴシック" pitchFamily="34" charset="-128"/>
            </a:endParaRPr>
          </a:p>
          <a:p>
            <a:endParaRPr lang="cs-CZ" dirty="0"/>
          </a:p>
        </p:txBody>
      </p:sp>
    </p:spTree>
    <p:extLst>
      <p:ext uri="{BB962C8B-B14F-4D97-AF65-F5344CB8AC3E}">
        <p14:creationId xmlns:p14="http://schemas.microsoft.com/office/powerpoint/2010/main" val="5549384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57200" y="764704"/>
            <a:ext cx="8229600" cy="5361459"/>
          </a:xfrm>
        </p:spPr>
        <p:txBody>
          <a:bodyPr>
            <a:normAutofit lnSpcReduction="10000"/>
          </a:bodyPr>
          <a:lstStyle/>
          <a:p>
            <a:pPr marL="0" indent="0">
              <a:buNone/>
            </a:pPr>
            <a:r>
              <a:rPr lang="cs-CZ" dirty="0"/>
              <a:t>Nositel ITI může v souladu se schválenou strategií upravit podmínky výzvy oproti výzvě ŘO IROP, zejména</a:t>
            </a:r>
            <a:r>
              <a:rPr lang="cs-CZ" dirty="0" smtClean="0"/>
              <a:t>:</a:t>
            </a:r>
          </a:p>
          <a:p>
            <a:pPr lvl="0">
              <a:buFont typeface="Wingdings" panose="05000000000000000000" pitchFamily="2" charset="2"/>
              <a:buChar char="Ø"/>
            </a:pPr>
            <a:r>
              <a:rPr lang="cs-CZ" dirty="0"/>
              <a:t>zúžit okruh podporovaných aktivit, </a:t>
            </a:r>
          </a:p>
          <a:p>
            <a:pPr lvl="0">
              <a:buFont typeface="Wingdings" panose="05000000000000000000" pitchFamily="2" charset="2"/>
              <a:buChar char="Ø"/>
            </a:pPr>
            <a:r>
              <a:rPr lang="cs-CZ" dirty="0"/>
              <a:t>zúžit okruh oprávněných žadatelů,</a:t>
            </a:r>
          </a:p>
          <a:p>
            <a:pPr lvl="0">
              <a:buFont typeface="Wingdings" panose="05000000000000000000" pitchFamily="2" charset="2"/>
              <a:buChar char="Ø"/>
            </a:pPr>
            <a:r>
              <a:rPr lang="cs-CZ" dirty="0"/>
              <a:t>stanovit limit celkových způsobilých výdajů,</a:t>
            </a:r>
          </a:p>
          <a:p>
            <a:pPr lvl="0">
              <a:buFont typeface="Wingdings" panose="05000000000000000000" pitchFamily="2" charset="2"/>
              <a:buChar char="Ø"/>
            </a:pPr>
            <a:r>
              <a:rPr lang="cs-CZ" dirty="0"/>
              <a:t>zkrátit délku realizace projektu,</a:t>
            </a:r>
          </a:p>
          <a:p>
            <a:pPr lvl="0">
              <a:buFont typeface="Wingdings" panose="05000000000000000000" pitchFamily="2" charset="2"/>
              <a:buChar char="Ø"/>
            </a:pPr>
            <a:r>
              <a:rPr lang="cs-CZ" dirty="0"/>
              <a:t>stanovit minimální  a maximální výši podpory na jeden projekt,</a:t>
            </a:r>
          </a:p>
          <a:p>
            <a:pPr lvl="0">
              <a:buFont typeface="Wingdings" panose="05000000000000000000" pitchFamily="2" charset="2"/>
              <a:buChar char="Ø"/>
            </a:pPr>
            <a:r>
              <a:rPr lang="cs-CZ" dirty="0"/>
              <a:t>omezit území realizace projektu</a:t>
            </a:r>
            <a:r>
              <a:rPr lang="cs-CZ" dirty="0" smtClean="0"/>
              <a:t>.</a:t>
            </a:r>
            <a:endParaRPr lang="cs-CZ" dirty="0"/>
          </a:p>
        </p:txBody>
      </p:sp>
    </p:spTree>
    <p:extLst>
      <p:ext uri="{BB962C8B-B14F-4D97-AF65-F5344CB8AC3E}">
        <p14:creationId xmlns:p14="http://schemas.microsoft.com/office/powerpoint/2010/main" val="33435691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l"/>
            <a:r>
              <a:rPr lang="cs-CZ" dirty="0" smtClean="0"/>
              <a:t>Upozornění</a:t>
            </a:r>
            <a:endParaRPr lang="cs-CZ" dirty="0"/>
          </a:p>
        </p:txBody>
      </p:sp>
      <p:sp>
        <p:nvSpPr>
          <p:cNvPr id="3" name="Zástupný symbol pro obsah 2"/>
          <p:cNvSpPr>
            <a:spLocks noGrp="1"/>
          </p:cNvSpPr>
          <p:nvPr>
            <p:ph idx="1"/>
          </p:nvPr>
        </p:nvSpPr>
        <p:spPr/>
        <p:txBody>
          <a:bodyPr>
            <a:normAutofit fontScale="92500" lnSpcReduction="20000"/>
          </a:bodyPr>
          <a:lstStyle/>
          <a:p>
            <a:pPr>
              <a:spcBef>
                <a:spcPts val="0"/>
              </a:spcBef>
              <a:spcAft>
                <a:spcPts val="600"/>
              </a:spcAft>
              <a:buFont typeface="Wingdings" panose="05000000000000000000" pitchFamily="2" charset="2"/>
              <a:buChar char="Ø"/>
            </a:pPr>
            <a:r>
              <a:rPr lang="cs-CZ" dirty="0"/>
              <a:t>Realizace projektu </a:t>
            </a:r>
            <a:r>
              <a:rPr lang="cs-CZ" b="1" dirty="0">
                <a:solidFill>
                  <a:srgbClr val="00AEEF"/>
                </a:solidFill>
              </a:rPr>
              <a:t>nesmí</a:t>
            </a:r>
            <a:r>
              <a:rPr lang="cs-CZ" dirty="0"/>
              <a:t> být ukončena </a:t>
            </a:r>
            <a:r>
              <a:rPr lang="cs-CZ" dirty="0" smtClean="0"/>
              <a:t>před </a:t>
            </a:r>
            <a:r>
              <a:rPr lang="cs-CZ" b="1" dirty="0">
                <a:solidFill>
                  <a:srgbClr val="00AEEF"/>
                </a:solidFill>
              </a:rPr>
              <a:t>podáním žádosti o podporu</a:t>
            </a:r>
            <a:r>
              <a:rPr lang="cs-CZ" dirty="0" smtClean="0"/>
              <a:t>.</a:t>
            </a:r>
            <a:endParaRPr lang="cs-CZ" b="1" dirty="0">
              <a:solidFill>
                <a:srgbClr val="00AEEF"/>
              </a:solidFill>
            </a:endParaRPr>
          </a:p>
          <a:p>
            <a:pPr>
              <a:spcBef>
                <a:spcPts val="0"/>
              </a:spcBef>
              <a:spcAft>
                <a:spcPts val="600"/>
              </a:spcAft>
              <a:buFont typeface="Wingdings" panose="05000000000000000000" pitchFamily="2" charset="2"/>
              <a:buChar char="Ø"/>
            </a:pPr>
            <a:r>
              <a:rPr lang="cs-CZ" dirty="0"/>
              <a:t>Etapy projektu </a:t>
            </a:r>
            <a:r>
              <a:rPr lang="cs-CZ" dirty="0" smtClean="0"/>
              <a:t>mohou </a:t>
            </a:r>
            <a:r>
              <a:rPr lang="cs-CZ" dirty="0"/>
              <a:t>být </a:t>
            </a:r>
            <a:r>
              <a:rPr lang="cs-CZ" b="1" dirty="0">
                <a:solidFill>
                  <a:srgbClr val="00AEEF"/>
                </a:solidFill>
              </a:rPr>
              <a:t>minimálně</a:t>
            </a:r>
            <a:r>
              <a:rPr lang="cs-CZ" dirty="0"/>
              <a:t> </a:t>
            </a:r>
            <a:r>
              <a:rPr lang="cs-CZ" dirty="0" smtClean="0"/>
              <a:t>tříměsíční</a:t>
            </a:r>
            <a:endParaRPr lang="cs-CZ" dirty="0"/>
          </a:p>
          <a:p>
            <a:pPr>
              <a:spcBef>
                <a:spcPts val="0"/>
              </a:spcBef>
              <a:spcAft>
                <a:spcPts val="600"/>
              </a:spcAft>
              <a:buFont typeface="Wingdings" panose="05000000000000000000" pitchFamily="2" charset="2"/>
              <a:buChar char="Ø"/>
            </a:pPr>
            <a:r>
              <a:rPr lang="cs-CZ" dirty="0"/>
              <a:t>Pozorně pročíst </a:t>
            </a:r>
            <a:r>
              <a:rPr lang="cs-CZ" b="1" dirty="0">
                <a:solidFill>
                  <a:srgbClr val="00AEEF"/>
                </a:solidFill>
              </a:rPr>
              <a:t>Podmínky</a:t>
            </a:r>
            <a:r>
              <a:rPr lang="cs-CZ" dirty="0"/>
              <a:t> Rozhodnutí o poskytnutí </a:t>
            </a:r>
            <a:r>
              <a:rPr lang="cs-CZ" dirty="0" smtClean="0"/>
              <a:t>dotace</a:t>
            </a:r>
            <a:endParaRPr lang="cs-CZ" dirty="0"/>
          </a:p>
          <a:p>
            <a:pPr>
              <a:spcBef>
                <a:spcPts val="0"/>
              </a:spcBef>
              <a:spcAft>
                <a:spcPts val="600"/>
              </a:spcAft>
              <a:buFont typeface="Wingdings" panose="05000000000000000000" pitchFamily="2" charset="2"/>
              <a:buChar char="Ø"/>
            </a:pPr>
            <a:r>
              <a:rPr lang="cs-CZ" dirty="0"/>
              <a:t>Postupovat nejen v souladu se specifickými pravidly, ale také s </a:t>
            </a:r>
            <a:r>
              <a:rPr lang="cs-CZ" b="1" dirty="0">
                <a:solidFill>
                  <a:srgbClr val="00AEEF"/>
                </a:solidFill>
              </a:rPr>
              <a:t>Obecnými pravidly </a:t>
            </a:r>
            <a:r>
              <a:rPr lang="cs-CZ" dirty="0"/>
              <a:t>pro žadatele a </a:t>
            </a:r>
            <a:r>
              <a:rPr lang="cs-CZ" dirty="0" smtClean="0"/>
              <a:t>příjemce</a:t>
            </a:r>
            <a:endParaRPr lang="cs-CZ" dirty="0"/>
          </a:p>
          <a:p>
            <a:pPr>
              <a:spcBef>
                <a:spcPts val="0"/>
              </a:spcBef>
              <a:spcAft>
                <a:spcPts val="600"/>
              </a:spcAft>
              <a:buFont typeface="Wingdings" panose="05000000000000000000" pitchFamily="2" charset="2"/>
              <a:buChar char="Ø"/>
            </a:pPr>
            <a:r>
              <a:rPr lang="cs-CZ" dirty="0"/>
              <a:t>Žádosti o podporu </a:t>
            </a:r>
            <a:r>
              <a:rPr lang="cs-CZ" b="1" dirty="0">
                <a:solidFill>
                  <a:srgbClr val="00AEEF"/>
                </a:solidFill>
              </a:rPr>
              <a:t>finalizovat</a:t>
            </a:r>
            <a:r>
              <a:rPr lang="cs-CZ" b="1" dirty="0"/>
              <a:t> </a:t>
            </a:r>
            <a:r>
              <a:rPr lang="cs-CZ" dirty="0"/>
              <a:t>v IS KP14+ dříve než v posledních hodinách před ukončením příjmu žádostí ve </a:t>
            </a:r>
            <a:r>
              <a:rPr lang="cs-CZ" dirty="0" smtClean="0"/>
              <a:t>výzvě</a:t>
            </a:r>
            <a:endParaRPr lang="cs-CZ" dirty="0"/>
          </a:p>
          <a:p>
            <a:pPr marL="0" indent="0">
              <a:buNone/>
            </a:pPr>
            <a:endParaRPr lang="cs-CZ" dirty="0"/>
          </a:p>
        </p:txBody>
      </p:sp>
    </p:spTree>
    <p:extLst>
      <p:ext uri="{BB962C8B-B14F-4D97-AF65-F5344CB8AC3E}">
        <p14:creationId xmlns:p14="http://schemas.microsoft.com/office/powerpoint/2010/main" val="13325310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57200" y="692696"/>
            <a:ext cx="8229600" cy="5433467"/>
          </a:xfrm>
        </p:spPr>
        <p:txBody>
          <a:bodyPr>
            <a:normAutofit fontScale="85000" lnSpcReduction="10000"/>
          </a:bodyPr>
          <a:lstStyle/>
          <a:p>
            <a:pPr>
              <a:buFont typeface="Wingdings" panose="05000000000000000000" pitchFamily="2" charset="2"/>
              <a:buChar char="Ø"/>
            </a:pPr>
            <a:r>
              <a:rPr lang="cs-CZ" dirty="0"/>
              <a:t>Nutné doložit všechny relevantní </a:t>
            </a:r>
            <a:r>
              <a:rPr lang="cs-CZ" b="1" dirty="0">
                <a:solidFill>
                  <a:srgbClr val="00AEEF"/>
                </a:solidFill>
              </a:rPr>
              <a:t>povinné přílohy </a:t>
            </a:r>
            <a:r>
              <a:rPr lang="cs-CZ" dirty="0"/>
              <a:t>k </a:t>
            </a:r>
            <a:r>
              <a:rPr lang="cs-CZ" dirty="0" smtClean="0"/>
              <a:t>žádosti </a:t>
            </a:r>
            <a:r>
              <a:rPr lang="cs-CZ" b="1" dirty="0" smtClean="0"/>
              <a:t>(stanovisko Řídícího výboru ITI PMO)</a:t>
            </a:r>
            <a:endParaRPr lang="cs-CZ" b="1" dirty="0"/>
          </a:p>
          <a:p>
            <a:pPr algn="just">
              <a:buFont typeface="Wingdings" panose="05000000000000000000" pitchFamily="2" charset="2"/>
              <a:buChar char="Ø"/>
            </a:pPr>
            <a:r>
              <a:rPr lang="cs-CZ" dirty="0"/>
              <a:t>Nutnost </a:t>
            </a:r>
            <a:r>
              <a:rPr lang="cs-CZ" b="1" dirty="0">
                <a:solidFill>
                  <a:srgbClr val="00AEEF"/>
                </a:solidFill>
              </a:rPr>
              <a:t>souladu údajů </a:t>
            </a:r>
            <a:r>
              <a:rPr lang="cs-CZ" dirty="0"/>
              <a:t>uváděných v žádosti o podporu v IS KP14+ a v povinných přílohách k </a:t>
            </a:r>
            <a:r>
              <a:rPr lang="cs-CZ" dirty="0" smtClean="0"/>
              <a:t>žádosti</a:t>
            </a:r>
            <a:endParaRPr lang="cs-CZ" dirty="0"/>
          </a:p>
          <a:p>
            <a:pPr algn="just">
              <a:buFont typeface="Wingdings" panose="05000000000000000000" pitchFamily="2" charset="2"/>
              <a:buChar char="Ø"/>
            </a:pPr>
            <a:r>
              <a:rPr lang="cs-CZ" dirty="0"/>
              <a:t>Jednoznačně vymezovat </a:t>
            </a:r>
            <a:r>
              <a:rPr lang="cs-CZ" b="1" dirty="0">
                <a:solidFill>
                  <a:srgbClr val="00AEEF"/>
                </a:solidFill>
              </a:rPr>
              <a:t>způsobilé výdaje </a:t>
            </a:r>
            <a:r>
              <a:rPr lang="cs-CZ" dirty="0"/>
              <a:t>projektu, a to jak jednotlivě, tak ve skupině výdajů na hlavní aktivity (min. 85 %) a vedlejší aktivity projektu </a:t>
            </a:r>
            <a:r>
              <a:rPr lang="cs-CZ" dirty="0" smtClean="0"/>
              <a:t/>
            </a:r>
            <a:br>
              <a:rPr lang="cs-CZ" dirty="0" smtClean="0"/>
            </a:br>
            <a:r>
              <a:rPr lang="cs-CZ" dirty="0" smtClean="0"/>
              <a:t>(</a:t>
            </a:r>
            <a:r>
              <a:rPr lang="cs-CZ" dirty="0"/>
              <a:t>max. 15 </a:t>
            </a:r>
            <a:r>
              <a:rPr lang="cs-CZ" dirty="0" smtClean="0"/>
              <a:t>%) + další limity (např. 10 % na pozemky)</a:t>
            </a:r>
            <a:endParaRPr lang="cs-CZ" dirty="0"/>
          </a:p>
          <a:p>
            <a:pPr algn="just">
              <a:buFont typeface="Wingdings" panose="05000000000000000000" pitchFamily="2" charset="2"/>
              <a:buChar char="Ø"/>
            </a:pPr>
            <a:r>
              <a:rPr lang="cs-CZ" b="1" dirty="0" smtClean="0">
                <a:solidFill>
                  <a:srgbClr val="00AEEF"/>
                </a:solidFill>
              </a:rPr>
              <a:t>Hodnoty Indikátorů</a:t>
            </a:r>
            <a:r>
              <a:rPr lang="cs-CZ" b="1" dirty="0" smtClean="0"/>
              <a:t> </a:t>
            </a:r>
            <a:r>
              <a:rPr lang="cs-CZ" dirty="0"/>
              <a:t>musí odpovídat postupům stanoveným v metodických listech indikátorů, které jsou přílohou specifických </a:t>
            </a:r>
            <a:r>
              <a:rPr lang="cs-CZ" dirty="0" smtClean="0"/>
              <a:t>pravidel; správně zvolené MI</a:t>
            </a:r>
            <a:endParaRPr lang="cs-CZ" dirty="0"/>
          </a:p>
        </p:txBody>
      </p:sp>
    </p:spTree>
    <p:extLst>
      <p:ext uri="{BB962C8B-B14F-4D97-AF65-F5344CB8AC3E}">
        <p14:creationId xmlns:p14="http://schemas.microsoft.com/office/powerpoint/2010/main" val="18567674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p:txBody>
          <a:bodyPr/>
          <a:lstStyle/>
          <a:p>
            <a:pPr>
              <a:buFont typeface="Wingdings" panose="05000000000000000000" pitchFamily="2" charset="2"/>
              <a:buChar char="Ø"/>
            </a:pPr>
            <a:r>
              <a:rPr lang="cs-CZ" dirty="0"/>
              <a:t>Úspěšný projekt musí nezbytně splňovat všechna </a:t>
            </a:r>
            <a:r>
              <a:rPr lang="cs-CZ" b="1" dirty="0">
                <a:solidFill>
                  <a:srgbClr val="00AEEF"/>
                </a:solidFill>
              </a:rPr>
              <a:t>obecná a specifická kritéria přijatelnosti</a:t>
            </a:r>
          </a:p>
          <a:p>
            <a:pPr>
              <a:buFont typeface="Wingdings" panose="05000000000000000000" pitchFamily="2" charset="2"/>
              <a:buChar char="Ø"/>
            </a:pPr>
            <a:r>
              <a:rPr lang="cs-CZ" dirty="0"/>
              <a:t>Doporučení sjednat si </a:t>
            </a:r>
            <a:r>
              <a:rPr lang="cs-CZ" b="1" dirty="0">
                <a:solidFill>
                  <a:srgbClr val="00AEEF"/>
                </a:solidFill>
              </a:rPr>
              <a:t>pojištění majetku </a:t>
            </a:r>
            <a:r>
              <a:rPr lang="cs-CZ" dirty="0"/>
              <a:t>pořízeného z </a:t>
            </a:r>
            <a:r>
              <a:rPr lang="cs-CZ" dirty="0" smtClean="0"/>
              <a:t>IROP</a:t>
            </a:r>
            <a:endParaRPr lang="cs-CZ" dirty="0"/>
          </a:p>
          <a:p>
            <a:endParaRPr lang="cs-CZ" dirty="0"/>
          </a:p>
        </p:txBody>
      </p:sp>
    </p:spTree>
    <p:extLst>
      <p:ext uri="{BB962C8B-B14F-4D97-AF65-F5344CB8AC3E}">
        <p14:creationId xmlns:p14="http://schemas.microsoft.com/office/powerpoint/2010/main" val="29051143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l"/>
            <a:r>
              <a:rPr lang="cs-CZ" dirty="0" smtClean="0"/>
              <a:t>Program</a:t>
            </a:r>
            <a:endParaRPr lang="cs-CZ" dirty="0"/>
          </a:p>
        </p:txBody>
      </p:sp>
      <p:sp>
        <p:nvSpPr>
          <p:cNvPr id="3" name="Zástupný symbol pro obsah 2"/>
          <p:cNvSpPr>
            <a:spLocks noGrp="1"/>
          </p:cNvSpPr>
          <p:nvPr>
            <p:ph idx="1"/>
          </p:nvPr>
        </p:nvSpPr>
        <p:spPr>
          <a:xfrm>
            <a:off x="457200" y="1340768"/>
            <a:ext cx="8229600" cy="4785395"/>
          </a:xfrm>
        </p:spPr>
        <p:txBody>
          <a:bodyPr>
            <a:normAutofit/>
          </a:bodyPr>
          <a:lstStyle/>
          <a:p>
            <a:pPr>
              <a:buFont typeface="Wingdings" panose="05000000000000000000" pitchFamily="2" charset="2"/>
              <a:buChar char="Ø"/>
            </a:pPr>
            <a:r>
              <a:rPr lang="cs-CZ" dirty="0" smtClean="0"/>
              <a:t>Proces předkládání žádostí o podporu v ITI – vyhlašování výzev</a:t>
            </a:r>
          </a:p>
          <a:p>
            <a:pPr>
              <a:buFont typeface="Wingdings" panose="05000000000000000000" pitchFamily="2" charset="2"/>
              <a:buChar char="Ø"/>
            </a:pPr>
            <a:r>
              <a:rPr lang="cs-CZ" dirty="0"/>
              <a:t>Provázanost se Strategií </a:t>
            </a:r>
            <a:r>
              <a:rPr lang="cs-CZ" dirty="0" smtClean="0"/>
              <a:t>ITI</a:t>
            </a:r>
          </a:p>
          <a:p>
            <a:pPr>
              <a:buFont typeface="Wingdings" panose="05000000000000000000" pitchFamily="2" charset="2"/>
              <a:buChar char="Ø"/>
            </a:pPr>
            <a:r>
              <a:rPr lang="cs-CZ" dirty="0" smtClean="0"/>
              <a:t>Hodnotící kritéria zprostředkujícího subjektu ITI PMO</a:t>
            </a:r>
          </a:p>
          <a:p>
            <a:pPr>
              <a:buFont typeface="Wingdings" panose="05000000000000000000" pitchFamily="2" charset="2"/>
              <a:buChar char="Ø"/>
            </a:pPr>
            <a:r>
              <a:rPr lang="cs-CZ" dirty="0" smtClean="0"/>
              <a:t>Podporované aktivity</a:t>
            </a:r>
          </a:p>
          <a:p>
            <a:pPr>
              <a:buFont typeface="Wingdings" panose="05000000000000000000" pitchFamily="2" charset="2"/>
              <a:buChar char="Ø"/>
            </a:pPr>
            <a:r>
              <a:rPr lang="cs-CZ" dirty="0" smtClean="0"/>
              <a:t>Absorpční kapacita projektů</a:t>
            </a:r>
          </a:p>
          <a:p>
            <a:pPr>
              <a:buFont typeface="Wingdings" panose="05000000000000000000" pitchFamily="2" charset="2"/>
              <a:buChar char="Ø"/>
            </a:pPr>
            <a:r>
              <a:rPr lang="cs-CZ" dirty="0" smtClean="0"/>
              <a:t>Telematika – IDS Středočeského kraje</a:t>
            </a:r>
            <a:endParaRPr lang="cs-CZ" dirty="0"/>
          </a:p>
        </p:txBody>
      </p:sp>
    </p:spTree>
    <p:extLst>
      <p:ext uri="{BB962C8B-B14F-4D97-AF65-F5344CB8AC3E}">
        <p14:creationId xmlns:p14="http://schemas.microsoft.com/office/powerpoint/2010/main" val="23975893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l"/>
            <a:r>
              <a:rPr lang="cs-CZ" dirty="0" smtClean="0"/>
              <a:t>Harmonogram výzev nositele ITI</a:t>
            </a:r>
            <a:endParaRPr lang="cs-CZ" dirty="0"/>
          </a:p>
        </p:txBody>
      </p:sp>
      <p:sp>
        <p:nvSpPr>
          <p:cNvPr id="3" name="Zástupný symbol pro obsah 2"/>
          <p:cNvSpPr>
            <a:spLocks noGrp="1"/>
          </p:cNvSpPr>
          <p:nvPr>
            <p:ph idx="1"/>
          </p:nvPr>
        </p:nvSpPr>
        <p:spPr>
          <a:xfrm>
            <a:off x="457200" y="1340768"/>
            <a:ext cx="8229600" cy="4785395"/>
          </a:xfrm>
        </p:spPr>
        <p:txBody>
          <a:bodyPr>
            <a:normAutofit lnSpcReduction="10000"/>
          </a:bodyPr>
          <a:lstStyle/>
          <a:p>
            <a:pPr>
              <a:lnSpc>
                <a:spcPct val="150000"/>
              </a:lnSpc>
              <a:buFont typeface="Wingdings" panose="05000000000000000000" pitchFamily="2" charset="2"/>
              <a:buChar char="Ø"/>
            </a:pPr>
            <a:r>
              <a:rPr lang="cs-CZ" sz="2600" b="1" dirty="0" smtClean="0">
                <a:solidFill>
                  <a:prstClr val="black"/>
                </a:solidFill>
              </a:rPr>
              <a:t>Výzva č. 3 – Telematika</a:t>
            </a:r>
          </a:p>
          <a:p>
            <a:pPr marL="742950" lvl="2" indent="-342900">
              <a:lnSpc>
                <a:spcPct val="150000"/>
              </a:lnSpc>
              <a:buFont typeface="Wingdings" panose="05000000000000000000" pitchFamily="2" charset="2"/>
              <a:buChar char="Ø"/>
            </a:pPr>
            <a:r>
              <a:rPr lang="cs-CZ" sz="2200" dirty="0"/>
              <a:t>Plánovaný termín vyhlášení – </a:t>
            </a:r>
            <a:r>
              <a:rPr lang="cs-CZ" sz="2200" dirty="0" smtClean="0"/>
              <a:t>leden 2017</a:t>
            </a:r>
            <a:endParaRPr lang="cs-CZ" sz="2200" b="1" dirty="0" smtClean="0">
              <a:solidFill>
                <a:prstClr val="black"/>
              </a:solidFill>
            </a:endParaRPr>
          </a:p>
          <a:p>
            <a:pPr>
              <a:lnSpc>
                <a:spcPct val="150000"/>
              </a:lnSpc>
              <a:buFont typeface="Wingdings" panose="05000000000000000000" pitchFamily="2" charset="2"/>
              <a:buChar char="Ø"/>
            </a:pPr>
            <a:r>
              <a:rPr lang="cs-CZ" sz="2600" b="1" dirty="0" smtClean="0">
                <a:solidFill>
                  <a:prstClr val="black"/>
                </a:solidFill>
              </a:rPr>
              <a:t>Výzva č. 6 – Terminály a parkovací systémy</a:t>
            </a:r>
            <a:endParaRPr lang="cs-CZ" sz="2600" dirty="0">
              <a:solidFill>
                <a:prstClr val="black"/>
              </a:solidFill>
            </a:endParaRPr>
          </a:p>
          <a:p>
            <a:pPr lvl="1">
              <a:lnSpc>
                <a:spcPct val="150000"/>
              </a:lnSpc>
              <a:buFont typeface="Wingdings" panose="05000000000000000000" pitchFamily="2" charset="2"/>
              <a:buChar char="Ø"/>
            </a:pPr>
            <a:r>
              <a:rPr lang="cs-CZ" sz="2200" dirty="0" smtClean="0"/>
              <a:t>Plánovaný termín vyhlášení – únor 2017</a:t>
            </a:r>
          </a:p>
          <a:p>
            <a:pPr>
              <a:lnSpc>
                <a:spcPct val="150000"/>
              </a:lnSpc>
              <a:buFont typeface="Wingdings" panose="05000000000000000000" pitchFamily="2" charset="2"/>
              <a:buChar char="Ø"/>
            </a:pPr>
            <a:r>
              <a:rPr lang="cs-CZ" sz="2600" b="1" dirty="0">
                <a:solidFill>
                  <a:prstClr val="black"/>
                </a:solidFill>
              </a:rPr>
              <a:t>Výzva č. 7 – </a:t>
            </a:r>
            <a:r>
              <a:rPr lang="cs-CZ" sz="2600" b="1" dirty="0" err="1" smtClean="0">
                <a:solidFill>
                  <a:prstClr val="black"/>
                </a:solidFill>
              </a:rPr>
              <a:t>Cyklodoprava</a:t>
            </a:r>
            <a:endParaRPr lang="cs-CZ" sz="2600" b="1" dirty="0" smtClean="0">
              <a:solidFill>
                <a:prstClr val="black"/>
              </a:solidFill>
            </a:endParaRPr>
          </a:p>
          <a:p>
            <a:pPr marL="742950" lvl="2" indent="-342900">
              <a:lnSpc>
                <a:spcPct val="150000"/>
              </a:lnSpc>
              <a:buFont typeface="Wingdings" panose="05000000000000000000" pitchFamily="2" charset="2"/>
              <a:buChar char="Ø"/>
            </a:pPr>
            <a:r>
              <a:rPr lang="cs-CZ" sz="2200" dirty="0"/>
              <a:t>Plánovaný termín vyhlášení – </a:t>
            </a:r>
            <a:r>
              <a:rPr lang="cs-CZ" sz="2200" dirty="0" smtClean="0"/>
              <a:t>únor</a:t>
            </a:r>
            <a:r>
              <a:rPr lang="cs-CZ" sz="2200" dirty="0" smtClean="0"/>
              <a:t> </a:t>
            </a:r>
            <a:r>
              <a:rPr lang="cs-CZ" sz="2200" dirty="0" smtClean="0"/>
              <a:t>2017</a:t>
            </a:r>
            <a:endParaRPr lang="cs-CZ" sz="2200" b="1" dirty="0">
              <a:solidFill>
                <a:prstClr val="black"/>
              </a:solidFill>
            </a:endParaRPr>
          </a:p>
          <a:p>
            <a:pPr>
              <a:lnSpc>
                <a:spcPct val="150000"/>
              </a:lnSpc>
              <a:buFont typeface="Wingdings" panose="05000000000000000000" pitchFamily="2" charset="2"/>
              <a:buChar char="Ø"/>
            </a:pPr>
            <a:r>
              <a:rPr lang="cs-CZ" sz="2600" b="1" dirty="0">
                <a:solidFill>
                  <a:prstClr val="black"/>
                </a:solidFill>
              </a:rPr>
              <a:t>Výzva č. 8 – </a:t>
            </a:r>
            <a:r>
              <a:rPr lang="cs-CZ" sz="2600" b="1" dirty="0" err="1">
                <a:solidFill>
                  <a:prstClr val="black"/>
                </a:solidFill>
              </a:rPr>
              <a:t>Nízkoemisní</a:t>
            </a:r>
            <a:r>
              <a:rPr lang="cs-CZ" sz="2600" b="1" dirty="0">
                <a:solidFill>
                  <a:prstClr val="black"/>
                </a:solidFill>
              </a:rPr>
              <a:t> a bezemisní </a:t>
            </a:r>
            <a:r>
              <a:rPr lang="cs-CZ" sz="2600" b="1" dirty="0" smtClean="0">
                <a:solidFill>
                  <a:prstClr val="black"/>
                </a:solidFill>
              </a:rPr>
              <a:t>vozidla</a:t>
            </a:r>
          </a:p>
          <a:p>
            <a:pPr lvl="1">
              <a:lnSpc>
                <a:spcPct val="150000"/>
              </a:lnSpc>
              <a:buFont typeface="Wingdings" panose="05000000000000000000" pitchFamily="2" charset="2"/>
              <a:buChar char="Ø"/>
            </a:pPr>
            <a:r>
              <a:rPr lang="cs-CZ" sz="2200" b="1" dirty="0">
                <a:solidFill>
                  <a:prstClr val="black"/>
                </a:solidFill>
              </a:rPr>
              <a:t> </a:t>
            </a:r>
            <a:r>
              <a:rPr lang="cs-CZ" sz="2200" dirty="0" smtClean="0">
                <a:solidFill>
                  <a:prstClr val="black"/>
                </a:solidFill>
              </a:rPr>
              <a:t>Plánovaný termín vyhlášení – březen 2017</a:t>
            </a:r>
            <a:endParaRPr lang="cs-CZ" sz="2200" dirty="0">
              <a:solidFill>
                <a:prstClr val="black"/>
              </a:solidFill>
            </a:endParaRPr>
          </a:p>
        </p:txBody>
      </p:sp>
    </p:spTree>
    <p:extLst>
      <p:ext uri="{BB962C8B-B14F-4D97-AF65-F5344CB8AC3E}">
        <p14:creationId xmlns:p14="http://schemas.microsoft.com/office/powerpoint/2010/main" val="23270436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l"/>
            <a:r>
              <a:rPr lang="cs-CZ" dirty="0" smtClean="0"/>
              <a:t>Výzvy ZS ITI</a:t>
            </a:r>
            <a:endParaRPr lang="cs-CZ" dirty="0"/>
          </a:p>
        </p:txBody>
      </p:sp>
      <p:sp>
        <p:nvSpPr>
          <p:cNvPr id="3" name="Zástupný symbol pro obsah 2"/>
          <p:cNvSpPr>
            <a:spLocks noGrp="1"/>
          </p:cNvSpPr>
          <p:nvPr>
            <p:ph idx="1"/>
          </p:nvPr>
        </p:nvSpPr>
        <p:spPr/>
        <p:txBody>
          <a:bodyPr/>
          <a:lstStyle/>
          <a:p>
            <a:pPr>
              <a:buFont typeface="Wingdings" panose="05000000000000000000" pitchFamily="2" charset="2"/>
              <a:buChar char="Ø"/>
            </a:pPr>
            <a:r>
              <a:rPr lang="cs-CZ" dirty="0" smtClean="0"/>
              <a:t>Vyhlášeny současně s výzvou nositele ITI</a:t>
            </a:r>
          </a:p>
          <a:p>
            <a:pPr>
              <a:buFont typeface="Wingdings" panose="05000000000000000000" pitchFamily="2" charset="2"/>
              <a:buChar char="Ø"/>
            </a:pPr>
            <a:r>
              <a:rPr lang="cs-CZ" dirty="0" smtClean="0"/>
              <a:t>Odložen příjem projektových žádostí do doby než bude ukončen proces u nositele ITI</a:t>
            </a:r>
          </a:p>
          <a:p>
            <a:pPr>
              <a:buFont typeface="Wingdings" panose="05000000000000000000" pitchFamily="2" charset="2"/>
              <a:buChar char="Ø"/>
            </a:pPr>
            <a:r>
              <a:rPr lang="cs-CZ" dirty="0" smtClean="0"/>
              <a:t>Průběžné nebo kolové výzvy na základě dané aktivity uvedené ve výzvě/počtu žadatelů</a:t>
            </a:r>
            <a:endParaRPr lang="cs-CZ" dirty="0"/>
          </a:p>
        </p:txBody>
      </p:sp>
    </p:spTree>
    <p:extLst>
      <p:ext uri="{BB962C8B-B14F-4D97-AF65-F5344CB8AC3E}">
        <p14:creationId xmlns:p14="http://schemas.microsoft.com/office/powerpoint/2010/main" val="164803213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solidFill>
            <a:srgbClr val="00AEEF"/>
          </a:solidFill>
        </p:spPr>
        <p:txBody>
          <a:bodyPr/>
          <a:lstStyle/>
          <a:p>
            <a:r>
              <a:rPr lang="cs-CZ" dirty="0" smtClean="0">
                <a:solidFill>
                  <a:schemeClr val="bg1"/>
                </a:solidFill>
              </a:rPr>
              <a:t>PROVÁZANOST SE STRATEGIÍ ITI</a:t>
            </a:r>
            <a:endParaRPr lang="cs-CZ" dirty="0">
              <a:solidFill>
                <a:schemeClr val="bg1"/>
              </a:solidFill>
            </a:endParaRPr>
          </a:p>
        </p:txBody>
      </p:sp>
    </p:spTree>
    <p:extLst>
      <p:ext uri="{BB962C8B-B14F-4D97-AF65-F5344CB8AC3E}">
        <p14:creationId xmlns:p14="http://schemas.microsoft.com/office/powerpoint/2010/main" val="150849579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l"/>
            <a:r>
              <a:rPr lang="cs-CZ" dirty="0" smtClean="0"/>
              <a:t>Alokace dle opatření a aktivit ITI</a:t>
            </a:r>
            <a:endParaRPr lang="cs-CZ" dirty="0"/>
          </a:p>
        </p:txBody>
      </p:sp>
      <p:sp>
        <p:nvSpPr>
          <p:cNvPr id="5" name="Zástupný symbol pro obsah 4"/>
          <p:cNvSpPr>
            <a:spLocks noGrp="1"/>
          </p:cNvSpPr>
          <p:nvPr>
            <p:ph idx="1"/>
          </p:nvPr>
        </p:nvSpPr>
        <p:spPr>
          <a:xfrm>
            <a:off x="467544" y="1556792"/>
            <a:ext cx="8229600" cy="4525963"/>
          </a:xfrm>
        </p:spPr>
        <p:txBody>
          <a:bodyPr>
            <a:normAutofit/>
          </a:bodyPr>
          <a:lstStyle/>
          <a:p>
            <a:pPr marL="0" indent="0">
              <a:buNone/>
            </a:pPr>
            <a:r>
              <a:rPr lang="cs-CZ" b="1" dirty="0"/>
              <a:t>SC </a:t>
            </a:r>
            <a:r>
              <a:rPr lang="cs-CZ" b="1" dirty="0" smtClean="0"/>
              <a:t>1.2 </a:t>
            </a:r>
            <a:r>
              <a:rPr lang="cs-CZ" b="1" dirty="0"/>
              <a:t>IROP</a:t>
            </a:r>
          </a:p>
          <a:p>
            <a:pPr marL="0" indent="0">
              <a:buNone/>
            </a:pPr>
            <a:r>
              <a:rPr lang="cs-CZ" dirty="0"/>
              <a:t>Celkové způsobilé výdaje	</a:t>
            </a:r>
            <a:r>
              <a:rPr lang="cs-CZ" dirty="0" smtClean="0"/>
              <a:t> </a:t>
            </a:r>
            <a:r>
              <a:rPr lang="cs-CZ" b="1" dirty="0" smtClean="0"/>
              <a:t>2 378 353 000 </a:t>
            </a:r>
            <a:r>
              <a:rPr lang="cs-CZ" b="1" dirty="0"/>
              <a:t>Kč</a:t>
            </a:r>
          </a:p>
          <a:p>
            <a:pPr marL="0" indent="0">
              <a:buNone/>
            </a:pPr>
            <a:r>
              <a:rPr lang="cs-CZ" dirty="0"/>
              <a:t>Příspěvek Unie – IROP		</a:t>
            </a:r>
            <a:r>
              <a:rPr lang="cs-CZ" dirty="0" smtClean="0"/>
              <a:t> </a:t>
            </a:r>
            <a:r>
              <a:rPr lang="cs-CZ" b="1" u="sng" dirty="0" smtClean="0">
                <a:solidFill>
                  <a:srgbClr val="00AEEF"/>
                </a:solidFill>
              </a:rPr>
              <a:t>2 021 600 000 </a:t>
            </a:r>
            <a:r>
              <a:rPr lang="cs-CZ" b="1" u="sng" dirty="0">
                <a:solidFill>
                  <a:srgbClr val="00AEEF"/>
                </a:solidFill>
              </a:rPr>
              <a:t>Kč</a:t>
            </a:r>
          </a:p>
          <a:p>
            <a:pPr marL="0" indent="0">
              <a:buNone/>
            </a:pPr>
            <a:endParaRPr lang="cs-CZ" b="1" dirty="0" smtClean="0">
              <a:cs typeface="Arial" charset="0"/>
            </a:endParaRPr>
          </a:p>
          <a:p>
            <a:pPr marL="0" indent="0">
              <a:buNone/>
            </a:pPr>
            <a:r>
              <a:rPr lang="cs-CZ" b="1" dirty="0" smtClean="0">
                <a:cs typeface="Arial" charset="0"/>
              </a:rPr>
              <a:t>Opatření 1.1.1. </a:t>
            </a:r>
            <a:r>
              <a:rPr lang="cs-CZ" b="1" dirty="0">
                <a:cs typeface="Arial" charset="0"/>
              </a:rPr>
              <a:t>Strategie ITI </a:t>
            </a:r>
            <a:r>
              <a:rPr lang="cs-CZ" b="1" dirty="0" smtClean="0">
                <a:cs typeface="Arial" charset="0"/>
              </a:rPr>
              <a:t>(Terminály)</a:t>
            </a:r>
            <a:endParaRPr lang="cs-CZ" b="1" dirty="0">
              <a:cs typeface="Arial" charset="0"/>
            </a:endParaRPr>
          </a:p>
          <a:p>
            <a:pPr marL="0" indent="0">
              <a:buNone/>
            </a:pPr>
            <a:r>
              <a:rPr lang="cs-CZ" dirty="0"/>
              <a:t>Celkové způsobilé výdaje	</a:t>
            </a:r>
            <a:r>
              <a:rPr lang="cs-CZ" dirty="0" smtClean="0"/>
              <a:t>    </a:t>
            </a:r>
            <a:r>
              <a:rPr lang="cs-CZ" b="1" dirty="0" smtClean="0"/>
              <a:t>833 043 000 </a:t>
            </a:r>
            <a:r>
              <a:rPr lang="cs-CZ" b="1" dirty="0"/>
              <a:t>Kč</a:t>
            </a:r>
          </a:p>
          <a:p>
            <a:pPr marL="0" indent="0">
              <a:buNone/>
            </a:pPr>
            <a:r>
              <a:rPr lang="cs-CZ" dirty="0"/>
              <a:t>Příspěvek Unie – IROP		</a:t>
            </a:r>
            <a:r>
              <a:rPr lang="cs-CZ" dirty="0" smtClean="0"/>
              <a:t>    </a:t>
            </a:r>
            <a:r>
              <a:rPr lang="cs-CZ" b="1" u="sng" dirty="0" smtClean="0">
                <a:solidFill>
                  <a:srgbClr val="00AEEF"/>
                </a:solidFill>
              </a:rPr>
              <a:t>708 086 550 Kč</a:t>
            </a:r>
            <a:endParaRPr lang="cs-CZ" b="1" u="sng" dirty="0">
              <a:solidFill>
                <a:srgbClr val="00AEEF"/>
              </a:solidFill>
            </a:endParaRPr>
          </a:p>
        </p:txBody>
      </p:sp>
    </p:spTree>
    <p:extLst>
      <p:ext uri="{BB962C8B-B14F-4D97-AF65-F5344CB8AC3E}">
        <p14:creationId xmlns:p14="http://schemas.microsoft.com/office/powerpoint/2010/main" val="134440420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l"/>
            <a:r>
              <a:rPr lang="cs-CZ" dirty="0" smtClean="0"/>
              <a:t>Alokace dle opatření a aktivit ITI</a:t>
            </a:r>
            <a:endParaRPr lang="cs-CZ" dirty="0"/>
          </a:p>
        </p:txBody>
      </p:sp>
      <p:sp>
        <p:nvSpPr>
          <p:cNvPr id="5" name="Zástupný symbol pro obsah 4"/>
          <p:cNvSpPr>
            <a:spLocks noGrp="1"/>
          </p:cNvSpPr>
          <p:nvPr>
            <p:ph idx="1"/>
          </p:nvPr>
        </p:nvSpPr>
        <p:spPr>
          <a:xfrm>
            <a:off x="467544" y="1556792"/>
            <a:ext cx="8229600" cy="4525963"/>
          </a:xfrm>
        </p:spPr>
        <p:txBody>
          <a:bodyPr>
            <a:normAutofit/>
          </a:bodyPr>
          <a:lstStyle/>
          <a:p>
            <a:pPr marL="0" indent="0">
              <a:buNone/>
            </a:pPr>
            <a:r>
              <a:rPr lang="cs-CZ" b="1" dirty="0">
                <a:cs typeface="Arial" charset="0"/>
              </a:rPr>
              <a:t>Opatření 1.2.1. Strategie ITI (Telematika)</a:t>
            </a:r>
          </a:p>
          <a:p>
            <a:pPr marL="0" indent="0">
              <a:buNone/>
            </a:pPr>
            <a:r>
              <a:rPr lang="cs-CZ" dirty="0"/>
              <a:t>Celkové způsobilé výdaje	       </a:t>
            </a:r>
            <a:r>
              <a:rPr lang="cs-CZ" b="1" dirty="0"/>
              <a:t>1 </a:t>
            </a:r>
            <a:r>
              <a:rPr lang="cs-CZ" b="1" dirty="0" smtClean="0"/>
              <a:t>124 910 </a:t>
            </a:r>
            <a:r>
              <a:rPr lang="cs-CZ" b="1" dirty="0"/>
              <a:t>000 Kč</a:t>
            </a:r>
          </a:p>
          <a:p>
            <a:pPr marL="0" indent="0">
              <a:buNone/>
            </a:pPr>
            <a:r>
              <a:rPr lang="cs-CZ" dirty="0"/>
              <a:t>Příspěvek Unie – IROP		   	</a:t>
            </a:r>
            <a:r>
              <a:rPr lang="cs-CZ" b="1" u="sng" dirty="0" smtClean="0">
                <a:solidFill>
                  <a:srgbClr val="00AEEF"/>
                </a:solidFill>
              </a:rPr>
              <a:t>956 173 </a:t>
            </a:r>
            <a:r>
              <a:rPr lang="cs-CZ" b="1" u="sng" dirty="0">
                <a:solidFill>
                  <a:srgbClr val="00AEEF"/>
                </a:solidFill>
              </a:rPr>
              <a:t>5</a:t>
            </a:r>
            <a:r>
              <a:rPr lang="cs-CZ" b="1" u="sng" dirty="0" smtClean="0">
                <a:solidFill>
                  <a:srgbClr val="00AEEF"/>
                </a:solidFill>
              </a:rPr>
              <a:t>00 Kč</a:t>
            </a:r>
            <a:endParaRPr lang="cs-CZ" b="1" dirty="0" smtClean="0">
              <a:cs typeface="Arial" charset="0"/>
            </a:endParaRPr>
          </a:p>
          <a:p>
            <a:pPr marL="0" indent="0">
              <a:buNone/>
            </a:pPr>
            <a:endParaRPr lang="cs-CZ" b="1" dirty="0" smtClean="0">
              <a:cs typeface="Arial" charset="0"/>
            </a:endParaRPr>
          </a:p>
          <a:p>
            <a:pPr marL="0" indent="0">
              <a:buNone/>
            </a:pPr>
            <a:r>
              <a:rPr lang="cs-CZ" b="1" dirty="0" smtClean="0">
                <a:cs typeface="Arial" charset="0"/>
              </a:rPr>
              <a:t>Opatření 1.4.1</a:t>
            </a:r>
            <a:r>
              <a:rPr lang="cs-CZ" b="1" dirty="0">
                <a:cs typeface="Arial" charset="0"/>
              </a:rPr>
              <a:t>. Strategie ITI </a:t>
            </a:r>
            <a:r>
              <a:rPr lang="cs-CZ" b="1" dirty="0" smtClean="0">
                <a:cs typeface="Arial" charset="0"/>
              </a:rPr>
              <a:t>(</a:t>
            </a:r>
            <a:r>
              <a:rPr lang="cs-CZ" b="1" dirty="0" err="1" smtClean="0">
                <a:cs typeface="Arial" charset="0"/>
              </a:rPr>
              <a:t>Cyklodoprava</a:t>
            </a:r>
            <a:r>
              <a:rPr lang="cs-CZ" b="1" dirty="0" smtClean="0">
                <a:cs typeface="Arial" charset="0"/>
              </a:rPr>
              <a:t>)</a:t>
            </a:r>
          </a:p>
          <a:p>
            <a:pPr marL="0" indent="0">
              <a:buNone/>
            </a:pPr>
            <a:r>
              <a:rPr lang="cs-CZ" dirty="0" smtClean="0"/>
              <a:t>Celkové </a:t>
            </a:r>
            <a:r>
              <a:rPr lang="cs-CZ" dirty="0"/>
              <a:t>způsobilé </a:t>
            </a:r>
            <a:r>
              <a:rPr lang="cs-CZ" dirty="0" smtClean="0"/>
              <a:t>výdaje</a:t>
            </a:r>
            <a:r>
              <a:rPr lang="cs-CZ" dirty="0"/>
              <a:t>	</a:t>
            </a:r>
            <a:r>
              <a:rPr lang="cs-CZ" dirty="0" smtClean="0"/>
              <a:t>	</a:t>
            </a:r>
            <a:r>
              <a:rPr lang="cs-CZ" b="1" dirty="0" smtClean="0"/>
              <a:t>220 400 000 Kč</a:t>
            </a:r>
            <a:endParaRPr lang="cs-CZ" b="1" dirty="0"/>
          </a:p>
          <a:p>
            <a:pPr marL="0" indent="0">
              <a:buNone/>
            </a:pPr>
            <a:r>
              <a:rPr lang="cs-CZ" dirty="0"/>
              <a:t>Příspěvek Unie – </a:t>
            </a:r>
            <a:r>
              <a:rPr lang="cs-CZ" dirty="0" smtClean="0"/>
              <a:t>IROP</a:t>
            </a:r>
            <a:r>
              <a:rPr lang="cs-CZ" dirty="0"/>
              <a:t>	</a:t>
            </a:r>
            <a:r>
              <a:rPr lang="cs-CZ" dirty="0" smtClean="0"/>
              <a:t>		</a:t>
            </a:r>
            <a:r>
              <a:rPr lang="cs-CZ" b="1" u="sng" dirty="0">
                <a:solidFill>
                  <a:srgbClr val="00AEEF"/>
                </a:solidFill>
              </a:rPr>
              <a:t>187 340 000 </a:t>
            </a:r>
            <a:r>
              <a:rPr lang="cs-CZ" b="1" u="sng" dirty="0" smtClean="0">
                <a:solidFill>
                  <a:srgbClr val="00AEEF"/>
                </a:solidFill>
              </a:rPr>
              <a:t>Kč</a:t>
            </a:r>
            <a:endParaRPr lang="cs-CZ" b="1" u="sng" dirty="0">
              <a:solidFill>
                <a:srgbClr val="00AEEF"/>
              </a:solidFill>
            </a:endParaRPr>
          </a:p>
          <a:p>
            <a:pPr marL="0" indent="0">
              <a:buNone/>
            </a:pPr>
            <a:endParaRPr lang="cs-CZ" b="1" dirty="0" smtClean="0">
              <a:cs typeface="Arial" charset="0"/>
            </a:endParaRPr>
          </a:p>
        </p:txBody>
      </p:sp>
    </p:spTree>
    <p:extLst>
      <p:ext uri="{BB962C8B-B14F-4D97-AF65-F5344CB8AC3E}">
        <p14:creationId xmlns:p14="http://schemas.microsoft.com/office/powerpoint/2010/main" val="321861354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l"/>
            <a:r>
              <a:rPr lang="cs-CZ" dirty="0" smtClean="0"/>
              <a:t>Alokace dle opatření a aktivit ITI</a:t>
            </a:r>
            <a:endParaRPr lang="cs-CZ" dirty="0"/>
          </a:p>
        </p:txBody>
      </p:sp>
      <p:sp>
        <p:nvSpPr>
          <p:cNvPr id="5" name="Zástupný symbol pro obsah 4"/>
          <p:cNvSpPr>
            <a:spLocks noGrp="1"/>
          </p:cNvSpPr>
          <p:nvPr>
            <p:ph idx="1"/>
          </p:nvPr>
        </p:nvSpPr>
        <p:spPr>
          <a:xfrm>
            <a:off x="467544" y="1556792"/>
            <a:ext cx="8229600" cy="4525963"/>
          </a:xfrm>
        </p:spPr>
        <p:txBody>
          <a:bodyPr>
            <a:normAutofit/>
          </a:bodyPr>
          <a:lstStyle/>
          <a:p>
            <a:pPr marL="0" indent="0">
              <a:buNone/>
            </a:pPr>
            <a:r>
              <a:rPr lang="cs-CZ" b="1" dirty="0">
                <a:cs typeface="Arial" charset="0"/>
              </a:rPr>
              <a:t>Opatření </a:t>
            </a:r>
            <a:r>
              <a:rPr lang="cs-CZ" b="1" dirty="0" smtClean="0">
                <a:cs typeface="Arial" charset="0"/>
              </a:rPr>
              <a:t>1.4.2. </a:t>
            </a:r>
            <a:r>
              <a:rPr lang="cs-CZ" b="1" dirty="0">
                <a:cs typeface="Arial" charset="0"/>
              </a:rPr>
              <a:t>Strategie ITI </a:t>
            </a:r>
            <a:r>
              <a:rPr lang="cs-CZ" b="1" dirty="0" smtClean="0">
                <a:cs typeface="Arial" charset="0"/>
              </a:rPr>
              <a:t>(</a:t>
            </a:r>
            <a:r>
              <a:rPr lang="cs-CZ" b="1" dirty="0" err="1" smtClean="0">
                <a:cs typeface="Arial" charset="0"/>
              </a:rPr>
              <a:t>Nízkoemisní</a:t>
            </a:r>
            <a:r>
              <a:rPr lang="cs-CZ" b="1" dirty="0" smtClean="0">
                <a:cs typeface="Arial" charset="0"/>
              </a:rPr>
              <a:t> a bezemisní vozidla)</a:t>
            </a:r>
            <a:endParaRPr lang="cs-CZ" b="1" dirty="0">
              <a:cs typeface="Arial" charset="0"/>
            </a:endParaRPr>
          </a:p>
          <a:p>
            <a:pPr marL="0" indent="0">
              <a:buNone/>
            </a:pPr>
            <a:r>
              <a:rPr lang="cs-CZ" dirty="0"/>
              <a:t>Celkové způsobilé </a:t>
            </a:r>
            <a:r>
              <a:rPr lang="cs-CZ" dirty="0" smtClean="0"/>
              <a:t>výdaje		</a:t>
            </a:r>
            <a:r>
              <a:rPr lang="cs-CZ" b="1" dirty="0" smtClean="0"/>
              <a:t>200 000 000 Kč</a:t>
            </a:r>
            <a:endParaRPr lang="cs-CZ" b="1" dirty="0"/>
          </a:p>
          <a:p>
            <a:pPr marL="0" indent="0">
              <a:buNone/>
            </a:pPr>
            <a:r>
              <a:rPr lang="cs-CZ" dirty="0"/>
              <a:t>Příspěvek Unie – </a:t>
            </a:r>
            <a:r>
              <a:rPr lang="cs-CZ" dirty="0" smtClean="0"/>
              <a:t>IROP			</a:t>
            </a:r>
            <a:r>
              <a:rPr lang="cs-CZ" b="1" u="sng" dirty="0">
                <a:solidFill>
                  <a:srgbClr val="00AEEF"/>
                </a:solidFill>
              </a:rPr>
              <a:t>170 000 000 </a:t>
            </a:r>
            <a:r>
              <a:rPr lang="cs-CZ" b="1" u="sng" dirty="0" smtClean="0">
                <a:solidFill>
                  <a:srgbClr val="00AEEF"/>
                </a:solidFill>
              </a:rPr>
              <a:t>Kč</a:t>
            </a:r>
            <a:endParaRPr lang="cs-CZ" b="1" dirty="0" smtClean="0">
              <a:cs typeface="Arial" charset="0"/>
            </a:endParaRPr>
          </a:p>
          <a:p>
            <a:pPr marL="0" indent="0">
              <a:buNone/>
            </a:pPr>
            <a:endParaRPr lang="cs-CZ" b="1" dirty="0" smtClean="0">
              <a:cs typeface="Arial" charset="0"/>
            </a:endParaRPr>
          </a:p>
          <a:p>
            <a:pPr marL="0" indent="0">
              <a:buNone/>
            </a:pPr>
            <a:r>
              <a:rPr lang="cs-CZ" b="1" dirty="0" smtClean="0">
                <a:cs typeface="Arial" charset="0"/>
              </a:rPr>
              <a:t> 	</a:t>
            </a:r>
          </a:p>
        </p:txBody>
      </p:sp>
    </p:spTree>
    <p:extLst>
      <p:ext uri="{BB962C8B-B14F-4D97-AF65-F5344CB8AC3E}">
        <p14:creationId xmlns:p14="http://schemas.microsoft.com/office/powerpoint/2010/main" val="72003924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l"/>
            <a:r>
              <a:rPr lang="cs-CZ" dirty="0" smtClean="0"/>
              <a:t>Finanční plán čerpání</a:t>
            </a:r>
            <a:endParaRPr lang="cs-CZ" dirty="0"/>
          </a:p>
        </p:txBody>
      </p:sp>
      <p:sp>
        <p:nvSpPr>
          <p:cNvPr id="3" name="Zástupný symbol pro obsah 2"/>
          <p:cNvSpPr>
            <a:spLocks noGrp="1"/>
          </p:cNvSpPr>
          <p:nvPr>
            <p:ph idx="1"/>
          </p:nvPr>
        </p:nvSpPr>
        <p:spPr>
          <a:xfrm>
            <a:off x="457200" y="1600200"/>
            <a:ext cx="8507288" cy="4525963"/>
          </a:xfrm>
        </p:spPr>
        <p:txBody>
          <a:bodyPr>
            <a:normAutofit/>
          </a:bodyPr>
          <a:lstStyle/>
          <a:p>
            <a:pPr marL="0" indent="0">
              <a:buNone/>
            </a:pPr>
            <a:r>
              <a:rPr lang="cs-CZ" b="1" dirty="0"/>
              <a:t>Opatření </a:t>
            </a:r>
            <a:r>
              <a:rPr lang="cs-CZ" b="1" dirty="0" smtClean="0"/>
              <a:t>1.1.1 </a:t>
            </a:r>
            <a:r>
              <a:rPr lang="cs-CZ" b="1" dirty="0"/>
              <a:t>Strategie ITI </a:t>
            </a:r>
            <a:r>
              <a:rPr lang="cs-CZ" b="1" dirty="0" smtClean="0"/>
              <a:t>(Terminály)</a:t>
            </a:r>
            <a:endParaRPr lang="cs-CZ" b="1" dirty="0"/>
          </a:p>
          <a:p>
            <a:pPr marL="0" indent="0">
              <a:buNone/>
            </a:pPr>
            <a:r>
              <a:rPr lang="cs-CZ" i="1" dirty="0"/>
              <a:t>2017 </a:t>
            </a:r>
            <a:r>
              <a:rPr lang="cs-CZ" i="1" dirty="0" smtClean="0"/>
              <a:t>– 58 431 550 Kč </a:t>
            </a:r>
            <a:r>
              <a:rPr lang="cs-CZ" b="1" i="1" dirty="0">
                <a:solidFill>
                  <a:srgbClr val="00AEEF"/>
                </a:solidFill>
              </a:rPr>
              <a:t>(8 % celé alokace)</a:t>
            </a:r>
          </a:p>
          <a:p>
            <a:pPr marL="0" indent="0">
              <a:buNone/>
            </a:pPr>
            <a:r>
              <a:rPr lang="cs-CZ" i="1" dirty="0"/>
              <a:t>2018 – </a:t>
            </a:r>
            <a:r>
              <a:rPr lang="cs-CZ" i="1" dirty="0" smtClean="0"/>
              <a:t>24 650 000 </a:t>
            </a:r>
            <a:r>
              <a:rPr lang="cs-CZ" dirty="0"/>
              <a:t>Kč </a:t>
            </a:r>
            <a:r>
              <a:rPr lang="cs-CZ" b="1" i="1" dirty="0">
                <a:solidFill>
                  <a:srgbClr val="00AEEF"/>
                </a:solidFill>
              </a:rPr>
              <a:t>(12 % celé alokace)</a:t>
            </a:r>
          </a:p>
          <a:p>
            <a:pPr marL="0" indent="0">
              <a:buNone/>
            </a:pPr>
            <a:r>
              <a:rPr lang="cs-CZ" dirty="0" smtClean="0"/>
              <a:t>2019 – 204 255 000 Kč </a:t>
            </a:r>
            <a:r>
              <a:rPr lang="cs-CZ" b="1" i="1" dirty="0">
                <a:solidFill>
                  <a:srgbClr val="00AEEF"/>
                </a:solidFill>
              </a:rPr>
              <a:t>(</a:t>
            </a:r>
            <a:r>
              <a:rPr lang="cs-CZ" b="1" i="1" dirty="0" smtClean="0">
                <a:solidFill>
                  <a:srgbClr val="00AEEF"/>
                </a:solidFill>
              </a:rPr>
              <a:t>41 % </a:t>
            </a:r>
            <a:r>
              <a:rPr lang="cs-CZ" b="1" i="1" dirty="0">
                <a:solidFill>
                  <a:srgbClr val="00AEEF"/>
                </a:solidFill>
              </a:rPr>
              <a:t>celé alokace</a:t>
            </a:r>
            <a:r>
              <a:rPr lang="cs-CZ" b="1" i="1" dirty="0" smtClean="0">
                <a:solidFill>
                  <a:srgbClr val="00AEEF"/>
                </a:solidFill>
              </a:rPr>
              <a:t>)</a:t>
            </a:r>
          </a:p>
          <a:p>
            <a:pPr marL="0" indent="0">
              <a:buNone/>
            </a:pPr>
            <a:r>
              <a:rPr lang="cs-CZ" dirty="0" smtClean="0"/>
              <a:t>2020 – 420 750 000 Kč </a:t>
            </a:r>
            <a:r>
              <a:rPr lang="cs-CZ" b="1" i="1" dirty="0" smtClean="0">
                <a:solidFill>
                  <a:srgbClr val="00AEEF"/>
                </a:solidFill>
              </a:rPr>
              <a:t>(100 </a:t>
            </a:r>
            <a:r>
              <a:rPr lang="cs-CZ" b="1" i="1" dirty="0">
                <a:solidFill>
                  <a:srgbClr val="00AEEF"/>
                </a:solidFill>
              </a:rPr>
              <a:t>% celé alokace)</a:t>
            </a:r>
          </a:p>
          <a:p>
            <a:pPr marL="0" indent="0">
              <a:buNone/>
            </a:pPr>
            <a:endParaRPr lang="cs-CZ" b="1" i="1" dirty="0">
              <a:solidFill>
                <a:srgbClr val="00AEEF"/>
              </a:solidFill>
            </a:endParaRPr>
          </a:p>
          <a:p>
            <a:pPr marL="0" indent="0">
              <a:buNone/>
            </a:pPr>
            <a:endParaRPr lang="cs-CZ" b="1" i="1" dirty="0">
              <a:solidFill>
                <a:srgbClr val="00AEEF"/>
              </a:solidFill>
            </a:endParaRPr>
          </a:p>
        </p:txBody>
      </p:sp>
    </p:spTree>
    <p:extLst>
      <p:ext uri="{BB962C8B-B14F-4D97-AF65-F5344CB8AC3E}">
        <p14:creationId xmlns:p14="http://schemas.microsoft.com/office/powerpoint/2010/main" val="63427122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l"/>
            <a:r>
              <a:rPr lang="cs-CZ" dirty="0" smtClean="0"/>
              <a:t>Finanční plán čerpání</a:t>
            </a:r>
            <a:endParaRPr lang="cs-CZ" dirty="0"/>
          </a:p>
        </p:txBody>
      </p:sp>
      <p:sp>
        <p:nvSpPr>
          <p:cNvPr id="3" name="Zástupný symbol pro obsah 2"/>
          <p:cNvSpPr>
            <a:spLocks noGrp="1"/>
          </p:cNvSpPr>
          <p:nvPr>
            <p:ph idx="1"/>
          </p:nvPr>
        </p:nvSpPr>
        <p:spPr>
          <a:xfrm>
            <a:off x="457200" y="1600200"/>
            <a:ext cx="8507288" cy="4525963"/>
          </a:xfrm>
        </p:spPr>
        <p:txBody>
          <a:bodyPr>
            <a:normAutofit/>
          </a:bodyPr>
          <a:lstStyle/>
          <a:p>
            <a:pPr marL="0" indent="0">
              <a:buNone/>
            </a:pPr>
            <a:r>
              <a:rPr lang="cs-CZ" b="1" dirty="0"/>
              <a:t>Opatření </a:t>
            </a:r>
            <a:r>
              <a:rPr lang="cs-CZ" b="1" dirty="0" smtClean="0"/>
              <a:t>1.2.1 </a:t>
            </a:r>
            <a:r>
              <a:rPr lang="cs-CZ" b="1" dirty="0"/>
              <a:t>Strategie ITI </a:t>
            </a:r>
            <a:r>
              <a:rPr lang="cs-CZ" b="1" dirty="0" smtClean="0"/>
              <a:t>(Telematika)</a:t>
            </a:r>
            <a:endParaRPr lang="cs-CZ" b="1" dirty="0"/>
          </a:p>
          <a:p>
            <a:pPr marL="0" indent="0">
              <a:buNone/>
            </a:pPr>
            <a:r>
              <a:rPr lang="cs-CZ" i="1" dirty="0"/>
              <a:t>2017 </a:t>
            </a:r>
            <a:r>
              <a:rPr lang="cs-CZ" i="1" dirty="0" smtClean="0"/>
              <a:t>– 604</a:t>
            </a:r>
            <a:r>
              <a:rPr lang="cs-CZ" i="1" dirty="0"/>
              <a:t> </a:t>
            </a:r>
            <a:r>
              <a:rPr lang="cs-CZ" i="1" dirty="0" smtClean="0"/>
              <a:t>256 </a:t>
            </a:r>
            <a:r>
              <a:rPr lang="cs-CZ" i="1" dirty="0"/>
              <a:t>5</a:t>
            </a:r>
            <a:r>
              <a:rPr lang="cs-CZ" i="1" dirty="0" smtClean="0"/>
              <a:t>00 Kč </a:t>
            </a:r>
            <a:r>
              <a:rPr lang="cs-CZ" b="1" i="1" dirty="0">
                <a:solidFill>
                  <a:srgbClr val="00AEEF"/>
                </a:solidFill>
              </a:rPr>
              <a:t>(63 % celé alokace)</a:t>
            </a:r>
          </a:p>
          <a:p>
            <a:pPr marL="0" indent="0">
              <a:buNone/>
            </a:pPr>
            <a:r>
              <a:rPr lang="cs-CZ" i="1" dirty="0"/>
              <a:t>2018 </a:t>
            </a:r>
            <a:r>
              <a:rPr lang="cs-CZ" i="1" dirty="0" smtClean="0"/>
              <a:t>– 281 154 </a:t>
            </a:r>
            <a:r>
              <a:rPr lang="cs-CZ" i="1" dirty="0"/>
              <a:t>5</a:t>
            </a:r>
            <a:r>
              <a:rPr lang="cs-CZ" i="1" dirty="0" smtClean="0"/>
              <a:t>00 Kč</a:t>
            </a:r>
            <a:r>
              <a:rPr lang="cs-CZ" i="1" dirty="0"/>
              <a:t> </a:t>
            </a:r>
            <a:r>
              <a:rPr lang="cs-CZ" b="1" i="1" dirty="0">
                <a:solidFill>
                  <a:srgbClr val="00AEEF"/>
                </a:solidFill>
              </a:rPr>
              <a:t>(93 % celé alokace)</a:t>
            </a:r>
          </a:p>
          <a:p>
            <a:pPr marL="0" indent="0">
              <a:buNone/>
            </a:pPr>
            <a:r>
              <a:rPr lang="cs-CZ" dirty="0" smtClean="0"/>
              <a:t>2019 – </a:t>
            </a:r>
            <a:r>
              <a:rPr lang="cs-CZ" i="1" dirty="0" smtClean="0"/>
              <a:t>70 762 </a:t>
            </a:r>
            <a:r>
              <a:rPr lang="cs-CZ" i="1" dirty="0"/>
              <a:t>5</a:t>
            </a:r>
            <a:r>
              <a:rPr lang="cs-CZ" i="1" dirty="0" smtClean="0"/>
              <a:t>00 </a:t>
            </a:r>
            <a:r>
              <a:rPr lang="cs-CZ" i="1" dirty="0"/>
              <a:t>Kč </a:t>
            </a:r>
            <a:r>
              <a:rPr lang="cs-CZ" b="1" i="1" dirty="0">
                <a:solidFill>
                  <a:srgbClr val="00AEEF"/>
                </a:solidFill>
              </a:rPr>
              <a:t>(100 % celé alokace)</a:t>
            </a:r>
          </a:p>
          <a:p>
            <a:pPr marL="0" indent="0">
              <a:buNone/>
            </a:pPr>
            <a:endParaRPr lang="cs-CZ" b="1" i="1" dirty="0">
              <a:solidFill>
                <a:srgbClr val="00AEEF"/>
              </a:solidFill>
            </a:endParaRPr>
          </a:p>
          <a:p>
            <a:pPr marL="0" indent="0">
              <a:buNone/>
            </a:pPr>
            <a:endParaRPr lang="cs-CZ" b="1" i="1" dirty="0">
              <a:solidFill>
                <a:srgbClr val="00AEEF"/>
              </a:solidFill>
            </a:endParaRPr>
          </a:p>
        </p:txBody>
      </p:sp>
    </p:spTree>
    <p:extLst>
      <p:ext uri="{BB962C8B-B14F-4D97-AF65-F5344CB8AC3E}">
        <p14:creationId xmlns:p14="http://schemas.microsoft.com/office/powerpoint/2010/main" val="157740586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l"/>
            <a:r>
              <a:rPr lang="cs-CZ" dirty="0" smtClean="0"/>
              <a:t>Finanční plán čerpání</a:t>
            </a:r>
            <a:endParaRPr lang="cs-CZ" dirty="0"/>
          </a:p>
        </p:txBody>
      </p:sp>
      <p:sp>
        <p:nvSpPr>
          <p:cNvPr id="3" name="Zástupný symbol pro obsah 2"/>
          <p:cNvSpPr>
            <a:spLocks noGrp="1"/>
          </p:cNvSpPr>
          <p:nvPr>
            <p:ph idx="1"/>
          </p:nvPr>
        </p:nvSpPr>
        <p:spPr>
          <a:xfrm>
            <a:off x="457200" y="1600200"/>
            <a:ext cx="8507288" cy="4525963"/>
          </a:xfrm>
        </p:spPr>
        <p:txBody>
          <a:bodyPr>
            <a:normAutofit/>
          </a:bodyPr>
          <a:lstStyle/>
          <a:p>
            <a:pPr marL="0" indent="0">
              <a:buNone/>
            </a:pPr>
            <a:r>
              <a:rPr lang="cs-CZ" b="1" dirty="0"/>
              <a:t>Opatření </a:t>
            </a:r>
            <a:r>
              <a:rPr lang="cs-CZ" b="1" dirty="0" smtClean="0"/>
              <a:t>1.4.1 </a:t>
            </a:r>
            <a:r>
              <a:rPr lang="cs-CZ" b="1" dirty="0"/>
              <a:t>Strategie ITI </a:t>
            </a:r>
            <a:r>
              <a:rPr lang="cs-CZ" b="1" dirty="0" smtClean="0"/>
              <a:t>(</a:t>
            </a:r>
            <a:r>
              <a:rPr lang="cs-CZ" b="1" dirty="0" err="1" smtClean="0"/>
              <a:t>Cyklodoprava</a:t>
            </a:r>
            <a:r>
              <a:rPr lang="cs-CZ" b="1" dirty="0" smtClean="0"/>
              <a:t>)</a:t>
            </a:r>
            <a:endParaRPr lang="cs-CZ" b="1" dirty="0"/>
          </a:p>
          <a:p>
            <a:pPr marL="0" indent="0">
              <a:buNone/>
            </a:pPr>
            <a:r>
              <a:rPr lang="cs-CZ" i="1" dirty="0"/>
              <a:t>2017 </a:t>
            </a:r>
            <a:r>
              <a:rPr lang="cs-CZ" i="1" dirty="0" smtClean="0"/>
              <a:t>– 26 350 000 Kč</a:t>
            </a:r>
            <a:r>
              <a:rPr lang="cs-CZ" i="1" dirty="0"/>
              <a:t> </a:t>
            </a:r>
            <a:r>
              <a:rPr lang="cs-CZ" b="1" i="1" dirty="0">
                <a:solidFill>
                  <a:srgbClr val="00AEEF"/>
                </a:solidFill>
              </a:rPr>
              <a:t>(14 % celé alokace)</a:t>
            </a:r>
          </a:p>
          <a:p>
            <a:pPr marL="0" indent="0">
              <a:buNone/>
            </a:pPr>
            <a:r>
              <a:rPr lang="cs-CZ" i="1" dirty="0"/>
              <a:t>2018 </a:t>
            </a:r>
            <a:r>
              <a:rPr lang="cs-CZ" i="1" dirty="0" smtClean="0"/>
              <a:t>– 108 120 000 Kč </a:t>
            </a:r>
            <a:r>
              <a:rPr lang="cs-CZ" b="1" i="1" dirty="0">
                <a:solidFill>
                  <a:srgbClr val="00AEEF"/>
                </a:solidFill>
              </a:rPr>
              <a:t>(72 % celé alokace)</a:t>
            </a:r>
          </a:p>
          <a:p>
            <a:pPr marL="0" indent="0">
              <a:buNone/>
            </a:pPr>
            <a:r>
              <a:rPr lang="cs-CZ" dirty="0"/>
              <a:t>2019 </a:t>
            </a:r>
            <a:r>
              <a:rPr lang="cs-CZ" dirty="0" smtClean="0"/>
              <a:t>–</a:t>
            </a:r>
            <a:r>
              <a:rPr lang="cs-CZ" dirty="0"/>
              <a:t> </a:t>
            </a:r>
            <a:r>
              <a:rPr lang="cs-CZ" i="1" dirty="0" smtClean="0"/>
              <a:t>52 870 000 </a:t>
            </a:r>
            <a:r>
              <a:rPr lang="cs-CZ" i="1" dirty="0"/>
              <a:t>Kč </a:t>
            </a:r>
            <a:r>
              <a:rPr lang="cs-CZ" b="1" i="1" dirty="0">
                <a:solidFill>
                  <a:srgbClr val="00AEEF"/>
                </a:solidFill>
              </a:rPr>
              <a:t>(100 % celé alokace)</a:t>
            </a:r>
          </a:p>
          <a:p>
            <a:pPr marL="0" indent="0">
              <a:buNone/>
            </a:pPr>
            <a:endParaRPr lang="cs-CZ" b="1" i="1" dirty="0">
              <a:solidFill>
                <a:srgbClr val="00AEEF"/>
              </a:solidFill>
            </a:endParaRPr>
          </a:p>
        </p:txBody>
      </p:sp>
    </p:spTree>
    <p:extLst>
      <p:ext uri="{BB962C8B-B14F-4D97-AF65-F5344CB8AC3E}">
        <p14:creationId xmlns:p14="http://schemas.microsoft.com/office/powerpoint/2010/main" val="68318662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l"/>
            <a:r>
              <a:rPr lang="cs-CZ" dirty="0" smtClean="0"/>
              <a:t>Finanční plán čerpání</a:t>
            </a:r>
            <a:endParaRPr lang="cs-CZ" dirty="0"/>
          </a:p>
        </p:txBody>
      </p:sp>
      <p:sp>
        <p:nvSpPr>
          <p:cNvPr id="3" name="Zástupný symbol pro obsah 2"/>
          <p:cNvSpPr>
            <a:spLocks noGrp="1"/>
          </p:cNvSpPr>
          <p:nvPr>
            <p:ph idx="1"/>
          </p:nvPr>
        </p:nvSpPr>
        <p:spPr>
          <a:xfrm>
            <a:off x="457200" y="1600200"/>
            <a:ext cx="8507288" cy="4525963"/>
          </a:xfrm>
        </p:spPr>
        <p:txBody>
          <a:bodyPr>
            <a:normAutofit/>
          </a:bodyPr>
          <a:lstStyle/>
          <a:p>
            <a:pPr marL="0" indent="0">
              <a:buNone/>
            </a:pPr>
            <a:r>
              <a:rPr lang="cs-CZ" b="1" dirty="0"/>
              <a:t>Opatření </a:t>
            </a:r>
            <a:r>
              <a:rPr lang="cs-CZ" b="1" dirty="0" smtClean="0"/>
              <a:t>1.4.2 </a:t>
            </a:r>
            <a:r>
              <a:rPr lang="cs-CZ" b="1" dirty="0"/>
              <a:t>Strategie ITI </a:t>
            </a:r>
            <a:r>
              <a:rPr lang="cs-CZ" b="1" dirty="0" smtClean="0"/>
              <a:t>(</a:t>
            </a:r>
            <a:r>
              <a:rPr lang="cs-CZ" b="1" dirty="0" err="1" smtClean="0"/>
              <a:t>Nízkoemisní</a:t>
            </a:r>
            <a:r>
              <a:rPr lang="cs-CZ" b="1" dirty="0" smtClean="0"/>
              <a:t> a bezemisní vozidla)</a:t>
            </a:r>
            <a:endParaRPr lang="cs-CZ" b="1" dirty="0"/>
          </a:p>
          <a:p>
            <a:pPr marL="0" indent="0">
              <a:buNone/>
            </a:pPr>
            <a:r>
              <a:rPr lang="cs-CZ" dirty="0" smtClean="0"/>
              <a:t>2020 </a:t>
            </a:r>
            <a:r>
              <a:rPr lang="cs-CZ" dirty="0"/>
              <a:t>– </a:t>
            </a:r>
            <a:r>
              <a:rPr lang="cs-CZ" i="1" dirty="0" smtClean="0"/>
              <a:t>170 000 000 </a:t>
            </a:r>
            <a:r>
              <a:rPr lang="cs-CZ" i="1" dirty="0"/>
              <a:t>Kč </a:t>
            </a:r>
            <a:r>
              <a:rPr lang="cs-CZ" b="1" i="1" dirty="0">
                <a:solidFill>
                  <a:srgbClr val="00AEEF"/>
                </a:solidFill>
              </a:rPr>
              <a:t>(100 % celé alokace)</a:t>
            </a:r>
          </a:p>
          <a:p>
            <a:pPr marL="0" indent="0">
              <a:buNone/>
            </a:pPr>
            <a:endParaRPr lang="cs-CZ" b="1" i="1" dirty="0">
              <a:solidFill>
                <a:srgbClr val="00AEEF"/>
              </a:solidFill>
            </a:endParaRPr>
          </a:p>
        </p:txBody>
      </p:sp>
    </p:spTree>
    <p:extLst>
      <p:ext uri="{BB962C8B-B14F-4D97-AF65-F5344CB8AC3E}">
        <p14:creationId xmlns:p14="http://schemas.microsoft.com/office/powerpoint/2010/main" val="2272454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l"/>
            <a:r>
              <a:rPr lang="cs-CZ" dirty="0" smtClean="0"/>
              <a:t>Integrovaná strategie pro ITI PMO</a:t>
            </a:r>
            <a:endParaRPr lang="cs-CZ" dirty="0"/>
          </a:p>
        </p:txBody>
      </p:sp>
      <p:sp>
        <p:nvSpPr>
          <p:cNvPr id="3" name="Zástupný symbol pro obsah 2"/>
          <p:cNvSpPr>
            <a:spLocks noGrp="1"/>
          </p:cNvSpPr>
          <p:nvPr>
            <p:ph idx="1"/>
          </p:nvPr>
        </p:nvSpPr>
        <p:spPr>
          <a:xfrm>
            <a:off x="457200" y="1412776"/>
            <a:ext cx="8229600" cy="4713387"/>
          </a:xfrm>
        </p:spPr>
        <p:txBody>
          <a:bodyPr>
            <a:normAutofit/>
          </a:bodyPr>
          <a:lstStyle/>
          <a:p>
            <a:pPr>
              <a:buFont typeface="Wingdings" panose="05000000000000000000" pitchFamily="2" charset="2"/>
              <a:buChar char="Ø"/>
            </a:pPr>
            <a:r>
              <a:rPr lang="cs-CZ" dirty="0"/>
              <a:t>Integrovaný nástroj pro realizaci </a:t>
            </a:r>
            <a:r>
              <a:rPr lang="cs-CZ" b="1" dirty="0" smtClean="0"/>
              <a:t>územní dimenze</a:t>
            </a:r>
            <a:endParaRPr lang="cs-CZ" b="1" dirty="0"/>
          </a:p>
          <a:p>
            <a:pPr>
              <a:buFont typeface="Wingdings" panose="05000000000000000000" pitchFamily="2" charset="2"/>
              <a:buChar char="Ø"/>
            </a:pPr>
            <a:r>
              <a:rPr lang="cs-CZ" dirty="0"/>
              <a:t>Specifikace čerpání prostředků z ESI fondů na území PMO</a:t>
            </a:r>
          </a:p>
          <a:p>
            <a:pPr>
              <a:buFont typeface="Wingdings" panose="05000000000000000000" pitchFamily="2" charset="2"/>
              <a:buChar char="Ø"/>
            </a:pPr>
            <a:r>
              <a:rPr lang="cs-CZ" dirty="0"/>
              <a:t>Specifikace aktivit pro danou oblast, ale nejedná se o </a:t>
            </a:r>
            <a:r>
              <a:rPr lang="cs-CZ" i="1" dirty="0"/>
              <a:t>„změkčování“ </a:t>
            </a:r>
            <a:r>
              <a:rPr lang="cs-CZ" dirty="0"/>
              <a:t>podmínek nastavených IROP</a:t>
            </a:r>
          </a:p>
          <a:p>
            <a:pPr>
              <a:buFont typeface="Wingdings" panose="05000000000000000000" pitchFamily="2" charset="2"/>
              <a:buChar char="Ø"/>
            </a:pPr>
            <a:r>
              <a:rPr lang="cs-CZ" dirty="0"/>
              <a:t>Důraz na </a:t>
            </a:r>
            <a:r>
              <a:rPr lang="cs-CZ" b="1" dirty="0"/>
              <a:t>„územní integrovaný přístup“</a:t>
            </a:r>
          </a:p>
        </p:txBody>
      </p:sp>
    </p:spTree>
    <p:extLst>
      <p:ext uri="{BB962C8B-B14F-4D97-AF65-F5344CB8AC3E}">
        <p14:creationId xmlns:p14="http://schemas.microsoft.com/office/powerpoint/2010/main" val="121762901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l"/>
            <a:r>
              <a:rPr lang="cs-CZ" dirty="0" smtClean="0"/>
              <a:t>Indikátory</a:t>
            </a:r>
            <a:endParaRPr lang="cs-CZ" dirty="0"/>
          </a:p>
        </p:txBody>
      </p:sp>
      <p:sp>
        <p:nvSpPr>
          <p:cNvPr id="3" name="Zástupný symbol pro obsah 2"/>
          <p:cNvSpPr>
            <a:spLocks noGrp="1"/>
          </p:cNvSpPr>
          <p:nvPr>
            <p:ph idx="1"/>
          </p:nvPr>
        </p:nvSpPr>
        <p:spPr>
          <a:xfrm>
            <a:off x="539552" y="1628800"/>
            <a:ext cx="8229600" cy="4525963"/>
          </a:xfrm>
        </p:spPr>
        <p:txBody>
          <a:bodyPr/>
          <a:lstStyle/>
          <a:p>
            <a:pPr marL="0" indent="0">
              <a:buNone/>
            </a:pPr>
            <a:r>
              <a:rPr lang="cs-CZ" b="1" dirty="0"/>
              <a:t>Opatření 1</a:t>
            </a:r>
            <a:r>
              <a:rPr lang="cs-CZ" b="1" dirty="0" smtClean="0"/>
              <a:t>.1.1 </a:t>
            </a:r>
            <a:r>
              <a:rPr lang="cs-CZ" b="1" dirty="0"/>
              <a:t>Strategie ITI </a:t>
            </a:r>
            <a:r>
              <a:rPr lang="cs-CZ" b="1" dirty="0" smtClean="0"/>
              <a:t>(TERMINÁLY)</a:t>
            </a:r>
            <a:endParaRPr lang="cs-CZ" b="1" dirty="0"/>
          </a:p>
          <a:p>
            <a:pPr marL="0" indent="0">
              <a:buNone/>
            </a:pPr>
            <a:endParaRPr lang="cs-CZ" dirty="0"/>
          </a:p>
        </p:txBody>
      </p:sp>
      <p:graphicFrame>
        <p:nvGraphicFramePr>
          <p:cNvPr id="4" name="Tabulka 3"/>
          <p:cNvGraphicFramePr>
            <a:graphicFrameLocks noGrp="1"/>
          </p:cNvGraphicFramePr>
          <p:nvPr>
            <p:extLst>
              <p:ext uri="{D42A27DB-BD31-4B8C-83A1-F6EECF244321}">
                <p14:modId xmlns:p14="http://schemas.microsoft.com/office/powerpoint/2010/main" val="3825408693"/>
              </p:ext>
            </p:extLst>
          </p:nvPr>
        </p:nvGraphicFramePr>
        <p:xfrm>
          <a:off x="539552" y="2276872"/>
          <a:ext cx="8208912" cy="2243688"/>
        </p:xfrm>
        <a:graphic>
          <a:graphicData uri="http://schemas.openxmlformats.org/drawingml/2006/table">
            <a:tbl>
              <a:tblPr firstRow="1" bandRow="1">
                <a:tableStyleId>{5C22544A-7EE6-4342-B048-85BDC9FD1C3A}</a:tableStyleId>
              </a:tblPr>
              <a:tblGrid>
                <a:gridCol w="5328592"/>
                <a:gridCol w="1080120"/>
                <a:gridCol w="1800200"/>
              </a:tblGrid>
              <a:tr h="684768">
                <a:tc>
                  <a:txBody>
                    <a:bodyPr/>
                    <a:lstStyle/>
                    <a:p>
                      <a:pPr algn="ctr"/>
                      <a:r>
                        <a:rPr lang="cs-CZ" sz="2000" dirty="0" smtClean="0"/>
                        <a:t>Indikátor</a:t>
                      </a:r>
                      <a:endParaRPr lang="cs-CZ" sz="2000" dirty="0"/>
                    </a:p>
                  </a:txBody>
                  <a:tcPr anchor="ctr">
                    <a:solidFill>
                      <a:srgbClr val="00AEEF"/>
                    </a:solidFill>
                  </a:tcPr>
                </a:tc>
                <a:tc>
                  <a:txBody>
                    <a:bodyPr/>
                    <a:lstStyle/>
                    <a:p>
                      <a:pPr algn="ctr"/>
                      <a:r>
                        <a:rPr lang="cs-CZ" sz="2000" dirty="0" smtClean="0"/>
                        <a:t>Milník 2018</a:t>
                      </a:r>
                      <a:endParaRPr lang="cs-CZ" sz="2000" dirty="0"/>
                    </a:p>
                  </a:txBody>
                  <a:tcPr anchor="ctr">
                    <a:solidFill>
                      <a:srgbClr val="00AEEF"/>
                    </a:solidFill>
                  </a:tcPr>
                </a:tc>
                <a:tc>
                  <a:txBody>
                    <a:bodyPr/>
                    <a:lstStyle/>
                    <a:p>
                      <a:pPr algn="ctr"/>
                      <a:r>
                        <a:rPr lang="cs-CZ" sz="2000" dirty="0" smtClean="0"/>
                        <a:t>Cílová</a:t>
                      </a:r>
                      <a:r>
                        <a:rPr lang="cs-CZ" sz="2000" baseline="0" dirty="0" smtClean="0"/>
                        <a:t> hodnota 2023</a:t>
                      </a:r>
                      <a:endParaRPr lang="cs-CZ" sz="2000" dirty="0"/>
                    </a:p>
                  </a:txBody>
                  <a:tcPr anchor="ctr">
                    <a:solidFill>
                      <a:srgbClr val="00AEEF"/>
                    </a:solidFill>
                  </a:tcPr>
                </a:tc>
              </a:tr>
              <a:tr h="811128">
                <a:tc>
                  <a:txBody>
                    <a:bodyPr/>
                    <a:lstStyle/>
                    <a:p>
                      <a:r>
                        <a:rPr lang="cs-CZ" sz="1800" b="1" i="0" u="none" strike="noStrike" kern="1200" baseline="0" dirty="0" smtClean="0">
                          <a:solidFill>
                            <a:schemeClr val="bg1"/>
                          </a:solidFill>
                          <a:latin typeface="+mn-lt"/>
                          <a:ea typeface="+mn-ea"/>
                          <a:cs typeface="+mn-cs"/>
                        </a:rPr>
                        <a:t>7 52 01 počet nových nebo rekonstruovaných</a:t>
                      </a:r>
                    </a:p>
                    <a:p>
                      <a:r>
                        <a:rPr lang="cs-CZ" sz="1800" b="1" i="0" u="none" strike="noStrike" kern="1200" baseline="0" dirty="0" smtClean="0">
                          <a:solidFill>
                            <a:schemeClr val="bg1"/>
                          </a:solidFill>
                          <a:latin typeface="+mn-lt"/>
                          <a:ea typeface="+mn-ea"/>
                          <a:cs typeface="+mn-cs"/>
                        </a:rPr>
                        <a:t>přestupních terminálů ve veřejné dopravě</a:t>
                      </a:r>
                      <a:endParaRPr lang="cs-CZ" sz="1800" b="1" dirty="0">
                        <a:solidFill>
                          <a:schemeClr val="bg1"/>
                        </a:solidFill>
                      </a:endParaRPr>
                    </a:p>
                  </a:txBody>
                  <a:tcPr anchor="ctr">
                    <a:solidFill>
                      <a:schemeClr val="bg1">
                        <a:lumMod val="65000"/>
                      </a:schemeClr>
                    </a:solidFill>
                  </a:tcPr>
                </a:tc>
                <a:tc>
                  <a:txBody>
                    <a:bodyPr/>
                    <a:lstStyle/>
                    <a:p>
                      <a:pPr algn="ctr"/>
                      <a:r>
                        <a:rPr lang="cs-CZ" sz="1800" b="1" dirty="0" smtClean="0">
                          <a:solidFill>
                            <a:schemeClr val="bg1"/>
                          </a:solidFill>
                        </a:rPr>
                        <a:t>7</a:t>
                      </a:r>
                      <a:endParaRPr lang="cs-CZ" sz="1800" b="1" dirty="0">
                        <a:solidFill>
                          <a:schemeClr val="bg1"/>
                        </a:solidFill>
                      </a:endParaRPr>
                    </a:p>
                  </a:txBody>
                  <a:tcPr anchor="ctr">
                    <a:solidFill>
                      <a:schemeClr val="bg1">
                        <a:lumMod val="65000"/>
                      </a:schemeClr>
                    </a:solidFill>
                  </a:tcPr>
                </a:tc>
                <a:tc>
                  <a:txBody>
                    <a:bodyPr/>
                    <a:lstStyle/>
                    <a:p>
                      <a:pPr algn="ctr"/>
                      <a:r>
                        <a:rPr lang="cs-CZ" sz="1800" b="1" dirty="0" smtClean="0">
                          <a:solidFill>
                            <a:schemeClr val="bg1"/>
                          </a:solidFill>
                        </a:rPr>
                        <a:t>10</a:t>
                      </a:r>
                      <a:endParaRPr lang="cs-CZ" sz="1800" b="1" dirty="0">
                        <a:solidFill>
                          <a:schemeClr val="bg1"/>
                        </a:solidFill>
                      </a:endParaRPr>
                    </a:p>
                  </a:txBody>
                  <a:tcPr anchor="ctr">
                    <a:solidFill>
                      <a:schemeClr val="bg1">
                        <a:lumMod val="65000"/>
                      </a:schemeClr>
                    </a:solidFill>
                  </a:tcPr>
                </a:tc>
              </a:tr>
              <a:tr h="360040">
                <a:tc>
                  <a:txBody>
                    <a:bodyPr/>
                    <a:lstStyle/>
                    <a:p>
                      <a:r>
                        <a:rPr lang="cs-CZ" sz="1800" b="1" i="0" u="none" strike="noStrike" kern="1200" baseline="0" dirty="0" smtClean="0">
                          <a:solidFill>
                            <a:schemeClr val="bg1"/>
                          </a:solidFill>
                          <a:latin typeface="+mn-lt"/>
                          <a:ea typeface="+mn-ea"/>
                          <a:cs typeface="+mn-cs"/>
                        </a:rPr>
                        <a:t>7 64 01 počet parkovacích míst pro jízdní kola</a:t>
                      </a:r>
                      <a:endParaRPr lang="cs-CZ" sz="1800" b="1" dirty="0">
                        <a:solidFill>
                          <a:schemeClr val="bg1"/>
                        </a:solidFill>
                      </a:endParaRPr>
                    </a:p>
                  </a:txBody>
                  <a:tcPr anchor="ctr">
                    <a:solidFill>
                      <a:schemeClr val="bg1">
                        <a:lumMod val="65000"/>
                      </a:schemeClr>
                    </a:solidFill>
                  </a:tcPr>
                </a:tc>
                <a:tc>
                  <a:txBody>
                    <a:bodyPr/>
                    <a:lstStyle/>
                    <a:p>
                      <a:pPr algn="ctr"/>
                      <a:r>
                        <a:rPr lang="cs-CZ" sz="1800" b="1" dirty="0" smtClean="0">
                          <a:solidFill>
                            <a:schemeClr val="bg1"/>
                          </a:solidFill>
                        </a:rPr>
                        <a:t>-</a:t>
                      </a:r>
                      <a:endParaRPr lang="cs-CZ" sz="1800" b="1" dirty="0">
                        <a:solidFill>
                          <a:schemeClr val="bg1"/>
                        </a:solidFill>
                      </a:endParaRPr>
                    </a:p>
                  </a:txBody>
                  <a:tcPr anchor="ctr">
                    <a:solidFill>
                      <a:schemeClr val="bg1">
                        <a:lumMod val="65000"/>
                      </a:schemeClr>
                    </a:solidFill>
                  </a:tcPr>
                </a:tc>
                <a:tc>
                  <a:txBody>
                    <a:bodyPr/>
                    <a:lstStyle/>
                    <a:p>
                      <a:pPr algn="ctr"/>
                      <a:r>
                        <a:rPr lang="cs-CZ" sz="1800" b="1" dirty="0" smtClean="0">
                          <a:solidFill>
                            <a:schemeClr val="bg1"/>
                          </a:solidFill>
                        </a:rPr>
                        <a:t>500</a:t>
                      </a:r>
                      <a:endParaRPr lang="cs-CZ" sz="1800" b="1" dirty="0">
                        <a:solidFill>
                          <a:schemeClr val="bg1"/>
                        </a:solidFill>
                      </a:endParaRPr>
                    </a:p>
                  </a:txBody>
                  <a:tcPr anchor="ctr">
                    <a:solidFill>
                      <a:schemeClr val="bg1">
                        <a:lumMod val="65000"/>
                      </a:schemeClr>
                    </a:solidFill>
                  </a:tcPr>
                </a:tc>
              </a:tr>
              <a:tr h="360040">
                <a:tc>
                  <a:txBody>
                    <a:bodyPr/>
                    <a:lstStyle/>
                    <a:p>
                      <a:r>
                        <a:rPr lang="cs-CZ" sz="1800" b="1" dirty="0" smtClean="0">
                          <a:solidFill>
                            <a:schemeClr val="bg1"/>
                          </a:solidFill>
                        </a:rPr>
                        <a:t>7 40 01 počet vytvořených</a:t>
                      </a:r>
                      <a:r>
                        <a:rPr lang="cs-CZ" sz="1800" b="1" baseline="0" dirty="0" smtClean="0">
                          <a:solidFill>
                            <a:schemeClr val="bg1"/>
                          </a:solidFill>
                        </a:rPr>
                        <a:t> </a:t>
                      </a:r>
                      <a:r>
                        <a:rPr lang="cs-CZ" sz="1800" b="1" dirty="0" smtClean="0">
                          <a:solidFill>
                            <a:schemeClr val="bg1"/>
                          </a:solidFill>
                        </a:rPr>
                        <a:t>parkovacích míst</a:t>
                      </a:r>
                      <a:endParaRPr lang="cs-CZ" sz="1800" b="1" dirty="0">
                        <a:solidFill>
                          <a:schemeClr val="bg1"/>
                        </a:solidFill>
                      </a:endParaRPr>
                    </a:p>
                  </a:txBody>
                  <a:tcPr anchor="ctr">
                    <a:solidFill>
                      <a:schemeClr val="bg1">
                        <a:lumMod val="65000"/>
                      </a:schemeClr>
                    </a:solidFill>
                  </a:tcPr>
                </a:tc>
                <a:tc>
                  <a:txBody>
                    <a:bodyPr/>
                    <a:lstStyle/>
                    <a:p>
                      <a:pPr algn="ctr"/>
                      <a:r>
                        <a:rPr lang="cs-CZ" sz="1800" b="1" dirty="0" smtClean="0">
                          <a:solidFill>
                            <a:schemeClr val="bg1"/>
                          </a:solidFill>
                        </a:rPr>
                        <a:t>-</a:t>
                      </a:r>
                      <a:endParaRPr lang="cs-CZ" sz="1800" b="1" dirty="0">
                        <a:solidFill>
                          <a:schemeClr val="bg1"/>
                        </a:solidFill>
                      </a:endParaRPr>
                    </a:p>
                  </a:txBody>
                  <a:tcPr anchor="ctr">
                    <a:solidFill>
                      <a:schemeClr val="bg1">
                        <a:lumMod val="65000"/>
                      </a:schemeClr>
                    </a:solidFill>
                  </a:tcPr>
                </a:tc>
                <a:tc>
                  <a:txBody>
                    <a:bodyPr/>
                    <a:lstStyle/>
                    <a:p>
                      <a:pPr algn="ctr"/>
                      <a:r>
                        <a:rPr lang="cs-CZ" sz="1800" b="1" dirty="0" smtClean="0">
                          <a:solidFill>
                            <a:schemeClr val="bg1"/>
                          </a:solidFill>
                        </a:rPr>
                        <a:t>2 265</a:t>
                      </a:r>
                      <a:endParaRPr lang="cs-CZ" sz="1800" b="1" dirty="0">
                        <a:solidFill>
                          <a:schemeClr val="bg1"/>
                        </a:solidFill>
                      </a:endParaRPr>
                    </a:p>
                  </a:txBody>
                  <a:tcPr anchor="ctr">
                    <a:solidFill>
                      <a:schemeClr val="bg1">
                        <a:lumMod val="65000"/>
                      </a:schemeClr>
                    </a:solidFill>
                  </a:tcPr>
                </a:tc>
              </a:tr>
            </a:tbl>
          </a:graphicData>
        </a:graphic>
      </p:graphicFrame>
    </p:spTree>
    <p:extLst>
      <p:ext uri="{BB962C8B-B14F-4D97-AF65-F5344CB8AC3E}">
        <p14:creationId xmlns:p14="http://schemas.microsoft.com/office/powerpoint/2010/main" val="116095405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l"/>
            <a:r>
              <a:rPr lang="cs-CZ" dirty="0" smtClean="0"/>
              <a:t>Indikátory</a:t>
            </a:r>
            <a:endParaRPr lang="cs-CZ" dirty="0"/>
          </a:p>
        </p:txBody>
      </p:sp>
      <p:sp>
        <p:nvSpPr>
          <p:cNvPr id="3" name="Zástupný symbol pro obsah 2"/>
          <p:cNvSpPr>
            <a:spLocks noGrp="1"/>
          </p:cNvSpPr>
          <p:nvPr>
            <p:ph idx="1"/>
          </p:nvPr>
        </p:nvSpPr>
        <p:spPr>
          <a:xfrm>
            <a:off x="539552" y="1628800"/>
            <a:ext cx="8229600" cy="4525963"/>
          </a:xfrm>
        </p:spPr>
        <p:txBody>
          <a:bodyPr/>
          <a:lstStyle/>
          <a:p>
            <a:pPr marL="0" indent="0">
              <a:buNone/>
            </a:pPr>
            <a:r>
              <a:rPr lang="cs-CZ" b="1" dirty="0"/>
              <a:t>Opatření </a:t>
            </a:r>
            <a:r>
              <a:rPr lang="cs-CZ" b="1" dirty="0" smtClean="0"/>
              <a:t>1.2.1 </a:t>
            </a:r>
            <a:r>
              <a:rPr lang="cs-CZ" b="1" dirty="0"/>
              <a:t>Strategie ITI </a:t>
            </a:r>
            <a:endParaRPr lang="cs-CZ" b="1" dirty="0" smtClean="0"/>
          </a:p>
          <a:p>
            <a:pPr marL="0" indent="0">
              <a:buNone/>
            </a:pPr>
            <a:r>
              <a:rPr lang="cs-CZ" sz="2600" b="1" dirty="0" smtClean="0"/>
              <a:t>(TELEMATIKA PRO VEŘEJNOU DOPRAVU)</a:t>
            </a:r>
          </a:p>
          <a:p>
            <a:pPr marL="0" indent="0">
              <a:buNone/>
            </a:pPr>
            <a:endParaRPr lang="cs-CZ" dirty="0"/>
          </a:p>
        </p:txBody>
      </p:sp>
      <p:graphicFrame>
        <p:nvGraphicFramePr>
          <p:cNvPr id="4" name="Tabulka 3"/>
          <p:cNvGraphicFramePr>
            <a:graphicFrameLocks noGrp="1"/>
          </p:cNvGraphicFramePr>
          <p:nvPr>
            <p:extLst>
              <p:ext uri="{D42A27DB-BD31-4B8C-83A1-F6EECF244321}">
                <p14:modId xmlns:p14="http://schemas.microsoft.com/office/powerpoint/2010/main" val="1652731496"/>
              </p:ext>
            </p:extLst>
          </p:nvPr>
        </p:nvGraphicFramePr>
        <p:xfrm>
          <a:off x="539552" y="2996952"/>
          <a:ext cx="7848872" cy="1736890"/>
        </p:xfrm>
        <a:graphic>
          <a:graphicData uri="http://schemas.openxmlformats.org/drawingml/2006/table">
            <a:tbl>
              <a:tblPr firstRow="1" bandRow="1">
                <a:tableStyleId>{5C22544A-7EE6-4342-B048-85BDC9FD1C3A}</a:tableStyleId>
              </a:tblPr>
              <a:tblGrid>
                <a:gridCol w="5277410"/>
                <a:gridCol w="964298"/>
                <a:gridCol w="1607164"/>
              </a:tblGrid>
              <a:tr h="631831">
                <a:tc>
                  <a:txBody>
                    <a:bodyPr/>
                    <a:lstStyle/>
                    <a:p>
                      <a:pPr algn="ctr"/>
                      <a:r>
                        <a:rPr lang="cs-CZ" sz="2000" dirty="0" smtClean="0"/>
                        <a:t>Indikátor</a:t>
                      </a:r>
                      <a:endParaRPr lang="cs-CZ" sz="2000" dirty="0"/>
                    </a:p>
                  </a:txBody>
                  <a:tcPr anchor="ctr">
                    <a:solidFill>
                      <a:srgbClr val="00AEEF"/>
                    </a:solidFill>
                  </a:tcPr>
                </a:tc>
                <a:tc>
                  <a:txBody>
                    <a:bodyPr/>
                    <a:lstStyle/>
                    <a:p>
                      <a:pPr algn="ctr"/>
                      <a:r>
                        <a:rPr lang="cs-CZ" sz="2000" dirty="0" smtClean="0"/>
                        <a:t>Milník</a:t>
                      </a:r>
                      <a:r>
                        <a:rPr lang="cs-CZ" sz="2000" baseline="0" dirty="0" smtClean="0"/>
                        <a:t> 2018</a:t>
                      </a:r>
                      <a:endParaRPr lang="cs-CZ" sz="2000" dirty="0"/>
                    </a:p>
                  </a:txBody>
                  <a:tcPr anchor="ctr">
                    <a:solidFill>
                      <a:srgbClr val="00AEEF"/>
                    </a:solidFill>
                  </a:tcPr>
                </a:tc>
                <a:tc>
                  <a:txBody>
                    <a:bodyPr/>
                    <a:lstStyle/>
                    <a:p>
                      <a:pPr algn="ctr"/>
                      <a:r>
                        <a:rPr lang="cs-CZ" sz="2000" dirty="0" smtClean="0"/>
                        <a:t>Cílová</a:t>
                      </a:r>
                      <a:r>
                        <a:rPr lang="cs-CZ" sz="2000" baseline="0" dirty="0" smtClean="0"/>
                        <a:t> hodnota 2023</a:t>
                      </a:r>
                      <a:endParaRPr lang="cs-CZ" sz="2000" dirty="0"/>
                    </a:p>
                  </a:txBody>
                  <a:tcPr anchor="ctr">
                    <a:solidFill>
                      <a:srgbClr val="00AEEF"/>
                    </a:solidFill>
                  </a:tcPr>
                </a:tc>
              </a:tr>
              <a:tr h="73105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cs-CZ" sz="1800" b="1" u="none" strike="noStrike" kern="1200" dirty="0" smtClean="0">
                          <a:solidFill>
                            <a:schemeClr val="bg1"/>
                          </a:solidFill>
                          <a:effectLst/>
                          <a:latin typeface="+mn-lt"/>
                          <a:ea typeface="+mn-ea"/>
                          <a:cs typeface="+mn-cs"/>
                        </a:rPr>
                        <a:t>7 04 01 počet zařízení a služeb pro řízení dopravy</a:t>
                      </a:r>
                      <a:endParaRPr lang="cs-CZ" sz="1800" b="1" u="none" strike="noStrike" kern="1200" dirty="0">
                        <a:solidFill>
                          <a:schemeClr val="bg1"/>
                        </a:solidFill>
                        <a:effectLst/>
                        <a:latin typeface="+mn-lt"/>
                        <a:ea typeface="+mn-ea"/>
                        <a:cs typeface="+mn-cs"/>
                      </a:endParaRPr>
                    </a:p>
                  </a:txBody>
                  <a:tcPr anchor="ctr">
                    <a:solidFill>
                      <a:schemeClr val="bg1">
                        <a:lumMod val="65000"/>
                      </a:schemeClr>
                    </a:solidFill>
                  </a:tcPr>
                </a:tc>
                <a:tc>
                  <a:txBody>
                    <a:bodyPr/>
                    <a:lstStyle/>
                    <a:p>
                      <a:pPr algn="ctr"/>
                      <a:r>
                        <a:rPr lang="cs-CZ" sz="1800" b="1" dirty="0" smtClean="0">
                          <a:solidFill>
                            <a:schemeClr val="bg1"/>
                          </a:solidFill>
                        </a:rPr>
                        <a:t>-</a:t>
                      </a:r>
                      <a:endParaRPr lang="cs-CZ" sz="1800" b="1" dirty="0">
                        <a:solidFill>
                          <a:schemeClr val="bg1"/>
                        </a:solidFill>
                      </a:endParaRPr>
                    </a:p>
                  </a:txBody>
                  <a:tcPr anchor="ctr">
                    <a:solidFill>
                      <a:schemeClr val="bg1">
                        <a:lumMod val="65000"/>
                      </a:schemeClr>
                    </a:solidFill>
                  </a:tcPr>
                </a:tc>
                <a:tc>
                  <a:txBody>
                    <a:bodyPr/>
                    <a:lstStyle/>
                    <a:p>
                      <a:pPr algn="ctr"/>
                      <a:r>
                        <a:rPr lang="cs-CZ" sz="1800" b="1" dirty="0" smtClean="0">
                          <a:solidFill>
                            <a:schemeClr val="bg1"/>
                          </a:solidFill>
                        </a:rPr>
                        <a:t>5</a:t>
                      </a:r>
                      <a:endParaRPr lang="cs-CZ" sz="1800" b="1" dirty="0">
                        <a:solidFill>
                          <a:schemeClr val="bg1"/>
                        </a:solidFill>
                      </a:endParaRPr>
                    </a:p>
                  </a:txBody>
                  <a:tcPr anchor="ctr">
                    <a:solidFill>
                      <a:schemeClr val="bg1">
                        <a:lumMod val="65000"/>
                      </a:schemeClr>
                    </a:solidFill>
                  </a:tcPr>
                </a:tc>
              </a:tr>
            </a:tbl>
          </a:graphicData>
        </a:graphic>
      </p:graphicFrame>
    </p:spTree>
    <p:extLst>
      <p:ext uri="{BB962C8B-B14F-4D97-AF65-F5344CB8AC3E}">
        <p14:creationId xmlns:p14="http://schemas.microsoft.com/office/powerpoint/2010/main" val="330557164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l"/>
            <a:r>
              <a:rPr lang="cs-CZ" dirty="0" smtClean="0"/>
              <a:t>Indikátory</a:t>
            </a:r>
            <a:endParaRPr lang="cs-CZ" dirty="0"/>
          </a:p>
        </p:txBody>
      </p:sp>
      <p:sp>
        <p:nvSpPr>
          <p:cNvPr id="3" name="Zástupný symbol pro obsah 2"/>
          <p:cNvSpPr>
            <a:spLocks noGrp="1"/>
          </p:cNvSpPr>
          <p:nvPr>
            <p:ph idx="1"/>
          </p:nvPr>
        </p:nvSpPr>
        <p:spPr>
          <a:xfrm>
            <a:off x="539552" y="1628800"/>
            <a:ext cx="8229600" cy="4525963"/>
          </a:xfrm>
        </p:spPr>
        <p:txBody>
          <a:bodyPr/>
          <a:lstStyle/>
          <a:p>
            <a:pPr marL="0" indent="0">
              <a:buNone/>
            </a:pPr>
            <a:r>
              <a:rPr lang="cs-CZ" b="1" dirty="0"/>
              <a:t>Opatření </a:t>
            </a:r>
            <a:r>
              <a:rPr lang="cs-CZ" b="1" dirty="0" smtClean="0"/>
              <a:t>1.4.1 </a:t>
            </a:r>
            <a:r>
              <a:rPr lang="cs-CZ" b="1" dirty="0"/>
              <a:t>Strategie ITI </a:t>
            </a:r>
            <a:endParaRPr lang="cs-CZ" b="1" dirty="0" smtClean="0"/>
          </a:p>
          <a:p>
            <a:pPr marL="0" indent="0">
              <a:buNone/>
            </a:pPr>
            <a:r>
              <a:rPr lang="cs-CZ" b="1" dirty="0" smtClean="0"/>
              <a:t>(</a:t>
            </a:r>
            <a:r>
              <a:rPr lang="cs-CZ" b="1" dirty="0"/>
              <a:t>CYKLODOPRAVA</a:t>
            </a:r>
            <a:r>
              <a:rPr lang="cs-CZ" b="1" dirty="0" smtClean="0"/>
              <a:t>)</a:t>
            </a:r>
            <a:endParaRPr lang="cs-CZ" b="1" dirty="0"/>
          </a:p>
          <a:p>
            <a:pPr marL="0" indent="0">
              <a:buNone/>
            </a:pPr>
            <a:endParaRPr lang="cs-CZ" dirty="0"/>
          </a:p>
        </p:txBody>
      </p:sp>
      <p:graphicFrame>
        <p:nvGraphicFramePr>
          <p:cNvPr id="4" name="Tabulka 3"/>
          <p:cNvGraphicFramePr>
            <a:graphicFrameLocks noGrp="1"/>
          </p:cNvGraphicFramePr>
          <p:nvPr>
            <p:extLst>
              <p:ext uri="{D42A27DB-BD31-4B8C-83A1-F6EECF244321}">
                <p14:modId xmlns:p14="http://schemas.microsoft.com/office/powerpoint/2010/main" val="2779991893"/>
              </p:ext>
            </p:extLst>
          </p:nvPr>
        </p:nvGraphicFramePr>
        <p:xfrm>
          <a:off x="539552" y="2996952"/>
          <a:ext cx="7848872" cy="2880320"/>
        </p:xfrm>
        <a:graphic>
          <a:graphicData uri="http://schemas.openxmlformats.org/drawingml/2006/table">
            <a:tbl>
              <a:tblPr firstRow="1" bandRow="1">
                <a:tableStyleId>{5C22544A-7EE6-4342-B048-85BDC9FD1C3A}</a:tableStyleId>
              </a:tblPr>
              <a:tblGrid>
                <a:gridCol w="5277410"/>
                <a:gridCol w="964298"/>
                <a:gridCol w="1607164"/>
              </a:tblGrid>
              <a:tr h="950925">
                <a:tc>
                  <a:txBody>
                    <a:bodyPr/>
                    <a:lstStyle/>
                    <a:p>
                      <a:pPr algn="ctr"/>
                      <a:r>
                        <a:rPr lang="cs-CZ" sz="2000" dirty="0" smtClean="0"/>
                        <a:t>Indikátor</a:t>
                      </a:r>
                      <a:endParaRPr lang="cs-CZ" sz="2000" dirty="0"/>
                    </a:p>
                  </a:txBody>
                  <a:tcPr anchor="ctr">
                    <a:solidFill>
                      <a:srgbClr val="00AEEF"/>
                    </a:solidFill>
                  </a:tcPr>
                </a:tc>
                <a:tc>
                  <a:txBody>
                    <a:bodyPr/>
                    <a:lstStyle/>
                    <a:p>
                      <a:pPr algn="ctr"/>
                      <a:r>
                        <a:rPr lang="cs-CZ" sz="2000" dirty="0" smtClean="0"/>
                        <a:t>Milník 2018</a:t>
                      </a:r>
                      <a:endParaRPr lang="cs-CZ" sz="2000" dirty="0"/>
                    </a:p>
                  </a:txBody>
                  <a:tcPr anchor="ctr">
                    <a:solidFill>
                      <a:srgbClr val="00AEEF"/>
                    </a:solidFill>
                  </a:tcPr>
                </a:tc>
                <a:tc>
                  <a:txBody>
                    <a:bodyPr/>
                    <a:lstStyle/>
                    <a:p>
                      <a:pPr algn="ctr"/>
                      <a:r>
                        <a:rPr lang="cs-CZ" sz="2000" dirty="0" smtClean="0"/>
                        <a:t>Cílová</a:t>
                      </a:r>
                      <a:r>
                        <a:rPr lang="cs-CZ" sz="2000" baseline="0" dirty="0" smtClean="0"/>
                        <a:t> hodnota 2023</a:t>
                      </a:r>
                      <a:endParaRPr lang="cs-CZ" sz="2000" dirty="0"/>
                    </a:p>
                  </a:txBody>
                  <a:tcPr anchor="ctr">
                    <a:solidFill>
                      <a:srgbClr val="00AEEF"/>
                    </a:solidFill>
                  </a:tcPr>
                </a:tc>
              </a:tr>
              <a:tr h="691137">
                <a:tc>
                  <a:txBody>
                    <a:bodyPr/>
                    <a:lstStyle/>
                    <a:p>
                      <a:pPr algn="l" fontAlgn="b"/>
                      <a:r>
                        <a:rPr lang="cs-CZ" sz="1800" b="1" u="none" strike="noStrike" dirty="0" smtClean="0">
                          <a:solidFill>
                            <a:schemeClr val="bg1"/>
                          </a:solidFill>
                          <a:effectLst/>
                          <a:latin typeface="+mn-lt"/>
                        </a:rPr>
                        <a:t>7 61 00 délka</a:t>
                      </a:r>
                      <a:r>
                        <a:rPr lang="cs-CZ" sz="1800" b="1" u="none" strike="noStrike" baseline="0" dirty="0" smtClean="0">
                          <a:solidFill>
                            <a:schemeClr val="bg1"/>
                          </a:solidFill>
                          <a:effectLst/>
                          <a:latin typeface="+mn-lt"/>
                        </a:rPr>
                        <a:t> nově vybudovaných cyklostezek a cyklotras</a:t>
                      </a:r>
                      <a:endParaRPr lang="cs-CZ" sz="1800" b="1" i="0" u="none" strike="noStrike" dirty="0">
                        <a:solidFill>
                          <a:schemeClr val="bg1"/>
                        </a:solidFill>
                        <a:effectLst/>
                        <a:latin typeface="+mn-lt"/>
                      </a:endParaRPr>
                    </a:p>
                  </a:txBody>
                  <a:tcPr anchor="ctr">
                    <a:solidFill>
                      <a:schemeClr val="bg1">
                        <a:lumMod val="65000"/>
                      </a:schemeClr>
                    </a:solidFill>
                  </a:tcPr>
                </a:tc>
                <a:tc>
                  <a:txBody>
                    <a:bodyPr/>
                    <a:lstStyle/>
                    <a:p>
                      <a:pPr algn="ctr"/>
                      <a:r>
                        <a:rPr lang="cs-CZ" sz="1800" b="1" dirty="0" smtClean="0">
                          <a:solidFill>
                            <a:schemeClr val="bg1"/>
                          </a:solidFill>
                        </a:rPr>
                        <a:t>-</a:t>
                      </a:r>
                      <a:endParaRPr lang="cs-CZ" sz="1800" b="1" dirty="0">
                        <a:solidFill>
                          <a:schemeClr val="bg1"/>
                        </a:solidFill>
                      </a:endParaRPr>
                    </a:p>
                  </a:txBody>
                  <a:tcPr anchor="ctr">
                    <a:solidFill>
                      <a:schemeClr val="bg1">
                        <a:lumMod val="65000"/>
                      </a:schemeClr>
                    </a:solidFill>
                  </a:tcPr>
                </a:tc>
                <a:tc>
                  <a:txBody>
                    <a:bodyPr/>
                    <a:lstStyle/>
                    <a:p>
                      <a:pPr algn="ctr"/>
                      <a:r>
                        <a:rPr lang="cs-CZ" sz="1800" b="1" dirty="0" smtClean="0">
                          <a:solidFill>
                            <a:schemeClr val="bg1"/>
                          </a:solidFill>
                        </a:rPr>
                        <a:t>40,6</a:t>
                      </a:r>
                      <a:endParaRPr lang="cs-CZ" sz="1800" b="1" dirty="0">
                        <a:solidFill>
                          <a:schemeClr val="bg1"/>
                        </a:solidFill>
                      </a:endParaRPr>
                    </a:p>
                  </a:txBody>
                  <a:tcPr anchor="ctr">
                    <a:solidFill>
                      <a:schemeClr val="bg1">
                        <a:lumMod val="65000"/>
                      </a:schemeClr>
                    </a:solidFill>
                  </a:tcPr>
                </a:tc>
              </a:tr>
              <a:tr h="691137">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fi-FI" sz="1800" b="1" u="none" strike="noStrike" kern="1200" dirty="0" smtClean="0">
                          <a:solidFill>
                            <a:schemeClr val="bg1"/>
                          </a:solidFill>
                          <a:effectLst/>
                          <a:latin typeface="+mn-lt"/>
                          <a:ea typeface="+mn-ea"/>
                          <a:cs typeface="+mn-cs"/>
                        </a:rPr>
                        <a:t>7 62 00 </a:t>
                      </a:r>
                      <a:r>
                        <a:rPr lang="cs-CZ" sz="1800" b="1" u="none" strike="noStrike" kern="1200" dirty="0" smtClean="0">
                          <a:solidFill>
                            <a:schemeClr val="bg1"/>
                          </a:solidFill>
                          <a:effectLst/>
                          <a:latin typeface="+mn-lt"/>
                          <a:ea typeface="+mn-ea"/>
                          <a:cs typeface="+mn-cs"/>
                        </a:rPr>
                        <a:t>délka rekonstruovaných cyklostezek a cyklotras</a:t>
                      </a:r>
                    </a:p>
                  </a:txBody>
                  <a:tcPr anchor="ctr">
                    <a:solidFill>
                      <a:schemeClr val="bg1">
                        <a:lumMod val="65000"/>
                      </a:schemeClr>
                    </a:solidFill>
                  </a:tcPr>
                </a:tc>
                <a:tc>
                  <a:txBody>
                    <a:bodyPr/>
                    <a:lstStyle/>
                    <a:p>
                      <a:pPr algn="ctr"/>
                      <a:r>
                        <a:rPr lang="cs-CZ" sz="1800" b="1" dirty="0" smtClean="0">
                          <a:solidFill>
                            <a:schemeClr val="bg1"/>
                          </a:solidFill>
                        </a:rPr>
                        <a:t>-</a:t>
                      </a:r>
                      <a:endParaRPr lang="cs-CZ" sz="1800" b="1" dirty="0">
                        <a:solidFill>
                          <a:schemeClr val="bg1"/>
                        </a:solidFill>
                      </a:endParaRPr>
                    </a:p>
                  </a:txBody>
                  <a:tcPr anchor="ctr">
                    <a:solidFill>
                      <a:schemeClr val="bg1">
                        <a:lumMod val="65000"/>
                      </a:schemeClr>
                    </a:solidFill>
                  </a:tcPr>
                </a:tc>
                <a:tc>
                  <a:txBody>
                    <a:bodyPr/>
                    <a:lstStyle/>
                    <a:p>
                      <a:pPr algn="ctr"/>
                      <a:r>
                        <a:rPr lang="cs-CZ" sz="1800" b="1" dirty="0" smtClean="0">
                          <a:solidFill>
                            <a:schemeClr val="bg1"/>
                          </a:solidFill>
                        </a:rPr>
                        <a:t>2</a:t>
                      </a:r>
                      <a:endParaRPr lang="cs-CZ" sz="1800" b="1" dirty="0">
                        <a:solidFill>
                          <a:schemeClr val="bg1"/>
                        </a:solidFill>
                      </a:endParaRPr>
                    </a:p>
                  </a:txBody>
                  <a:tcPr anchor="ctr">
                    <a:solidFill>
                      <a:schemeClr val="bg1">
                        <a:lumMod val="65000"/>
                      </a:schemeClr>
                    </a:solidFill>
                  </a:tcPr>
                </a:tc>
              </a:tr>
              <a:tr h="492206">
                <a:tc>
                  <a:txBody>
                    <a:bodyPr/>
                    <a:lstStyle/>
                    <a:p>
                      <a:r>
                        <a:rPr lang="cs-CZ" sz="1800" b="1" i="0" u="none" strike="noStrike" kern="1200" baseline="0" dirty="0" smtClean="0">
                          <a:solidFill>
                            <a:schemeClr val="bg1"/>
                          </a:solidFill>
                          <a:latin typeface="+mn-lt"/>
                          <a:ea typeface="+mn-ea"/>
                          <a:cs typeface="+mn-cs"/>
                        </a:rPr>
                        <a:t>7 64 01 počet parkovacích míst pro jízdní kola</a:t>
                      </a:r>
                      <a:endParaRPr lang="cs-CZ" sz="1800" b="1" dirty="0">
                        <a:solidFill>
                          <a:schemeClr val="bg1"/>
                        </a:solidFill>
                      </a:endParaRPr>
                    </a:p>
                  </a:txBody>
                  <a:tcPr anchor="ctr">
                    <a:solidFill>
                      <a:schemeClr val="bg1">
                        <a:lumMod val="65000"/>
                      </a:schemeClr>
                    </a:solidFill>
                  </a:tcPr>
                </a:tc>
                <a:tc>
                  <a:txBody>
                    <a:bodyPr/>
                    <a:lstStyle/>
                    <a:p>
                      <a:pPr algn="ctr"/>
                      <a:r>
                        <a:rPr lang="cs-CZ" sz="1800" b="1" dirty="0" smtClean="0">
                          <a:solidFill>
                            <a:schemeClr val="bg1"/>
                          </a:solidFill>
                        </a:rPr>
                        <a:t>-</a:t>
                      </a:r>
                      <a:endParaRPr lang="cs-CZ" sz="1800" b="1" dirty="0">
                        <a:solidFill>
                          <a:schemeClr val="bg1"/>
                        </a:solidFill>
                      </a:endParaRPr>
                    </a:p>
                  </a:txBody>
                  <a:tcPr anchor="ctr">
                    <a:solidFill>
                      <a:schemeClr val="bg1">
                        <a:lumMod val="65000"/>
                      </a:schemeClr>
                    </a:solidFill>
                  </a:tcPr>
                </a:tc>
                <a:tc>
                  <a:txBody>
                    <a:bodyPr/>
                    <a:lstStyle/>
                    <a:p>
                      <a:pPr algn="ctr"/>
                      <a:r>
                        <a:rPr lang="cs-CZ" sz="1800" b="1" dirty="0" smtClean="0">
                          <a:solidFill>
                            <a:schemeClr val="bg1"/>
                          </a:solidFill>
                        </a:rPr>
                        <a:t>100</a:t>
                      </a:r>
                      <a:endParaRPr lang="cs-CZ" sz="1800" b="1" dirty="0">
                        <a:solidFill>
                          <a:schemeClr val="bg1"/>
                        </a:solidFill>
                      </a:endParaRPr>
                    </a:p>
                  </a:txBody>
                  <a:tcPr anchor="ctr">
                    <a:solidFill>
                      <a:schemeClr val="bg1">
                        <a:lumMod val="65000"/>
                      </a:schemeClr>
                    </a:solidFill>
                  </a:tcPr>
                </a:tc>
              </a:tr>
            </a:tbl>
          </a:graphicData>
        </a:graphic>
      </p:graphicFrame>
    </p:spTree>
    <p:extLst>
      <p:ext uri="{BB962C8B-B14F-4D97-AF65-F5344CB8AC3E}">
        <p14:creationId xmlns:p14="http://schemas.microsoft.com/office/powerpoint/2010/main" val="269230067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l"/>
            <a:r>
              <a:rPr lang="cs-CZ" dirty="0" smtClean="0"/>
              <a:t>Indikátory</a:t>
            </a:r>
            <a:endParaRPr lang="cs-CZ" dirty="0"/>
          </a:p>
        </p:txBody>
      </p:sp>
      <p:sp>
        <p:nvSpPr>
          <p:cNvPr id="3" name="Zástupný symbol pro obsah 2"/>
          <p:cNvSpPr>
            <a:spLocks noGrp="1"/>
          </p:cNvSpPr>
          <p:nvPr>
            <p:ph idx="1"/>
          </p:nvPr>
        </p:nvSpPr>
        <p:spPr>
          <a:xfrm>
            <a:off x="539552" y="1628800"/>
            <a:ext cx="8229600" cy="4525963"/>
          </a:xfrm>
        </p:spPr>
        <p:txBody>
          <a:bodyPr/>
          <a:lstStyle/>
          <a:p>
            <a:pPr marL="0" indent="0">
              <a:buNone/>
            </a:pPr>
            <a:r>
              <a:rPr lang="cs-CZ" b="1" dirty="0"/>
              <a:t>Opatření </a:t>
            </a:r>
            <a:r>
              <a:rPr lang="cs-CZ" b="1" dirty="0" smtClean="0"/>
              <a:t>1.4.2 </a:t>
            </a:r>
            <a:r>
              <a:rPr lang="cs-CZ" b="1" dirty="0"/>
              <a:t>Strategie ITI </a:t>
            </a:r>
            <a:endParaRPr lang="cs-CZ" b="1" dirty="0" smtClean="0"/>
          </a:p>
          <a:p>
            <a:pPr marL="0" indent="0">
              <a:buNone/>
            </a:pPr>
            <a:r>
              <a:rPr lang="cs-CZ" b="1" dirty="0" smtClean="0"/>
              <a:t>(</a:t>
            </a:r>
            <a:r>
              <a:rPr lang="cs-CZ" b="1" dirty="0"/>
              <a:t>NÍZKOEMISNÍ A BEZEMISNÍ </a:t>
            </a:r>
            <a:r>
              <a:rPr lang="cs-CZ" b="1" dirty="0" smtClean="0"/>
              <a:t>VOZIDLA)</a:t>
            </a:r>
            <a:endParaRPr lang="cs-CZ" b="1" dirty="0"/>
          </a:p>
          <a:p>
            <a:pPr marL="0" indent="0">
              <a:buNone/>
            </a:pPr>
            <a:endParaRPr lang="cs-CZ" dirty="0"/>
          </a:p>
        </p:txBody>
      </p:sp>
      <p:graphicFrame>
        <p:nvGraphicFramePr>
          <p:cNvPr id="4" name="Tabulka 3"/>
          <p:cNvGraphicFramePr>
            <a:graphicFrameLocks noGrp="1"/>
          </p:cNvGraphicFramePr>
          <p:nvPr>
            <p:extLst>
              <p:ext uri="{D42A27DB-BD31-4B8C-83A1-F6EECF244321}">
                <p14:modId xmlns:p14="http://schemas.microsoft.com/office/powerpoint/2010/main" val="385344913"/>
              </p:ext>
            </p:extLst>
          </p:nvPr>
        </p:nvGraphicFramePr>
        <p:xfrm>
          <a:off x="539553" y="3284983"/>
          <a:ext cx="7848872" cy="1736890"/>
        </p:xfrm>
        <a:graphic>
          <a:graphicData uri="http://schemas.openxmlformats.org/drawingml/2006/table">
            <a:tbl>
              <a:tblPr firstRow="1" bandRow="1">
                <a:tableStyleId>{5C22544A-7EE6-4342-B048-85BDC9FD1C3A}</a:tableStyleId>
              </a:tblPr>
              <a:tblGrid>
                <a:gridCol w="5277410"/>
                <a:gridCol w="964298"/>
                <a:gridCol w="1607164"/>
              </a:tblGrid>
              <a:tr h="631831">
                <a:tc>
                  <a:txBody>
                    <a:bodyPr/>
                    <a:lstStyle/>
                    <a:p>
                      <a:pPr algn="ctr"/>
                      <a:r>
                        <a:rPr lang="cs-CZ" sz="2000" dirty="0" smtClean="0"/>
                        <a:t>Indikátor</a:t>
                      </a:r>
                      <a:endParaRPr lang="cs-CZ" sz="2000" dirty="0"/>
                    </a:p>
                  </a:txBody>
                  <a:tcPr anchor="ctr">
                    <a:solidFill>
                      <a:srgbClr val="00AEEF"/>
                    </a:solidFill>
                  </a:tcPr>
                </a:tc>
                <a:tc>
                  <a:txBody>
                    <a:bodyPr/>
                    <a:lstStyle/>
                    <a:p>
                      <a:pPr algn="ctr"/>
                      <a:r>
                        <a:rPr lang="cs-CZ" sz="2000" dirty="0" smtClean="0"/>
                        <a:t>Milník 2018</a:t>
                      </a:r>
                      <a:endParaRPr lang="cs-CZ" sz="2000" dirty="0"/>
                    </a:p>
                  </a:txBody>
                  <a:tcPr anchor="ctr">
                    <a:solidFill>
                      <a:srgbClr val="00AEEF"/>
                    </a:solidFill>
                  </a:tcPr>
                </a:tc>
                <a:tc>
                  <a:txBody>
                    <a:bodyPr/>
                    <a:lstStyle/>
                    <a:p>
                      <a:pPr algn="ctr"/>
                      <a:r>
                        <a:rPr lang="cs-CZ" sz="2000" dirty="0" smtClean="0"/>
                        <a:t>Cílová</a:t>
                      </a:r>
                      <a:r>
                        <a:rPr lang="cs-CZ" sz="2000" baseline="0" dirty="0" smtClean="0"/>
                        <a:t> hodnota 2023</a:t>
                      </a:r>
                      <a:endParaRPr lang="cs-CZ" sz="2000" dirty="0"/>
                    </a:p>
                  </a:txBody>
                  <a:tcPr anchor="ctr">
                    <a:solidFill>
                      <a:srgbClr val="00AEEF"/>
                    </a:solidFill>
                  </a:tcPr>
                </a:tc>
              </a:tr>
              <a:tr h="731050">
                <a:tc>
                  <a:txBody>
                    <a:bodyPr/>
                    <a:lstStyle/>
                    <a:p>
                      <a:pPr algn="l" fontAlgn="b"/>
                      <a:r>
                        <a:rPr lang="it-IT" sz="1800" b="1" i="0" u="none" strike="noStrike" kern="1200" baseline="0" dirty="0" smtClean="0">
                          <a:solidFill>
                            <a:schemeClr val="bg1"/>
                          </a:solidFill>
                          <a:latin typeface="+mn-lt"/>
                          <a:ea typeface="+mn-ea"/>
                          <a:cs typeface="+mn-cs"/>
                        </a:rPr>
                        <a:t>7 48 01 </a:t>
                      </a:r>
                      <a:r>
                        <a:rPr lang="cs-CZ" sz="1800" b="1" i="0" u="none" strike="noStrike" kern="1200" baseline="0" dirty="0" smtClean="0">
                          <a:solidFill>
                            <a:schemeClr val="bg1"/>
                          </a:solidFill>
                          <a:latin typeface="+mn-lt"/>
                          <a:ea typeface="+mn-ea"/>
                          <a:cs typeface="+mn-cs"/>
                        </a:rPr>
                        <a:t>počet nově pořízených vozidel pro veřejnou dopravu</a:t>
                      </a:r>
                      <a:endParaRPr lang="cs-CZ" sz="1800" b="1" i="0" u="none" strike="noStrike" kern="1200" baseline="0" dirty="0">
                        <a:solidFill>
                          <a:schemeClr val="bg1"/>
                        </a:solidFill>
                        <a:latin typeface="+mn-lt"/>
                        <a:ea typeface="+mn-ea"/>
                        <a:cs typeface="+mn-cs"/>
                      </a:endParaRPr>
                    </a:p>
                  </a:txBody>
                  <a:tcPr anchor="ctr">
                    <a:solidFill>
                      <a:schemeClr val="bg1">
                        <a:lumMod val="65000"/>
                      </a:schemeClr>
                    </a:solidFill>
                  </a:tcPr>
                </a:tc>
                <a:tc>
                  <a:txBody>
                    <a:bodyPr/>
                    <a:lstStyle/>
                    <a:p>
                      <a:pPr algn="ctr"/>
                      <a:r>
                        <a:rPr lang="cs-CZ" sz="1800" b="1" dirty="0" smtClean="0">
                          <a:solidFill>
                            <a:schemeClr val="bg1"/>
                          </a:solidFill>
                        </a:rPr>
                        <a:t>-</a:t>
                      </a:r>
                      <a:endParaRPr lang="cs-CZ" sz="1800" b="1" dirty="0">
                        <a:solidFill>
                          <a:schemeClr val="bg1"/>
                        </a:solidFill>
                      </a:endParaRPr>
                    </a:p>
                  </a:txBody>
                  <a:tcPr anchor="ctr">
                    <a:solidFill>
                      <a:schemeClr val="bg1">
                        <a:lumMod val="65000"/>
                      </a:schemeClr>
                    </a:solidFill>
                  </a:tcPr>
                </a:tc>
                <a:tc>
                  <a:txBody>
                    <a:bodyPr/>
                    <a:lstStyle/>
                    <a:p>
                      <a:pPr algn="ctr"/>
                      <a:r>
                        <a:rPr lang="cs-CZ" sz="1800" b="1" dirty="0" smtClean="0">
                          <a:solidFill>
                            <a:schemeClr val="bg1"/>
                          </a:solidFill>
                        </a:rPr>
                        <a:t>30</a:t>
                      </a:r>
                      <a:endParaRPr lang="cs-CZ" sz="1800" b="1" dirty="0">
                        <a:solidFill>
                          <a:schemeClr val="bg1"/>
                        </a:solidFill>
                      </a:endParaRPr>
                    </a:p>
                  </a:txBody>
                  <a:tcPr anchor="ctr">
                    <a:solidFill>
                      <a:schemeClr val="bg1">
                        <a:lumMod val="65000"/>
                      </a:schemeClr>
                    </a:solidFill>
                  </a:tcPr>
                </a:tc>
              </a:tr>
            </a:tbl>
          </a:graphicData>
        </a:graphic>
      </p:graphicFrame>
    </p:spTree>
    <p:extLst>
      <p:ext uri="{BB962C8B-B14F-4D97-AF65-F5344CB8AC3E}">
        <p14:creationId xmlns:p14="http://schemas.microsoft.com/office/powerpoint/2010/main" val="144916701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solidFill>
            <a:srgbClr val="00AEEF"/>
          </a:solidFill>
        </p:spPr>
        <p:txBody>
          <a:bodyPr/>
          <a:lstStyle/>
          <a:p>
            <a:r>
              <a:rPr lang="cs-CZ" dirty="0" smtClean="0">
                <a:solidFill>
                  <a:schemeClr val="bg1"/>
                </a:solidFill>
              </a:rPr>
              <a:t>HODNOTÍCÍ KRITÉRIA ZS ITI</a:t>
            </a:r>
            <a:endParaRPr lang="cs-CZ" dirty="0">
              <a:solidFill>
                <a:schemeClr val="bg1"/>
              </a:solidFill>
            </a:endParaRPr>
          </a:p>
        </p:txBody>
      </p:sp>
    </p:spTree>
    <p:extLst>
      <p:ext uri="{BB962C8B-B14F-4D97-AF65-F5344CB8AC3E}">
        <p14:creationId xmlns:p14="http://schemas.microsoft.com/office/powerpoint/2010/main" val="195244835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l"/>
            <a:r>
              <a:rPr lang="cs-CZ" sz="4800" dirty="0" smtClean="0"/>
              <a:t>Hodnotící kritéria</a:t>
            </a:r>
            <a:endParaRPr lang="cs-CZ" sz="4800" dirty="0"/>
          </a:p>
        </p:txBody>
      </p:sp>
      <p:sp>
        <p:nvSpPr>
          <p:cNvPr id="3" name="Zástupný symbol pro obsah 2"/>
          <p:cNvSpPr>
            <a:spLocks noGrp="1"/>
          </p:cNvSpPr>
          <p:nvPr>
            <p:ph idx="1"/>
          </p:nvPr>
        </p:nvSpPr>
        <p:spPr>
          <a:xfrm>
            <a:off x="457200" y="1340769"/>
            <a:ext cx="8229600" cy="4464496"/>
          </a:xfrm>
        </p:spPr>
        <p:txBody>
          <a:bodyPr>
            <a:normAutofit fontScale="92500" lnSpcReduction="20000"/>
          </a:bodyPr>
          <a:lstStyle/>
          <a:p>
            <a:pPr>
              <a:lnSpc>
                <a:spcPct val="160000"/>
              </a:lnSpc>
              <a:buFont typeface="Wingdings" panose="05000000000000000000" pitchFamily="2" charset="2"/>
              <a:buChar char="Ø"/>
            </a:pPr>
            <a:r>
              <a:rPr lang="cs-CZ" sz="2400" dirty="0" smtClean="0"/>
              <a:t>Funkce ZS ITI PMO vykonávaná pouze pro IROP</a:t>
            </a:r>
          </a:p>
          <a:p>
            <a:pPr lvl="1">
              <a:lnSpc>
                <a:spcPct val="160000"/>
              </a:lnSpc>
              <a:buFont typeface="Wingdings" panose="05000000000000000000" pitchFamily="2" charset="2"/>
              <a:buChar char="Ø"/>
            </a:pPr>
            <a:r>
              <a:rPr lang="cs-CZ" sz="2000" dirty="0" smtClean="0"/>
              <a:t>ZS ITI hodnotí kritéria formálních náležitostí, obecná a specifická kritéria přijatelnosti</a:t>
            </a:r>
          </a:p>
          <a:p>
            <a:pPr lvl="1">
              <a:lnSpc>
                <a:spcPct val="160000"/>
              </a:lnSpc>
              <a:buFont typeface="Wingdings" panose="05000000000000000000" pitchFamily="2" charset="2"/>
              <a:buChar char="Ø"/>
            </a:pPr>
            <a:r>
              <a:rPr lang="cs-CZ" sz="2000" dirty="0" smtClean="0"/>
              <a:t>ZS ITI provádí věcné hodnocení (bude stanovena min. bodová hranice)</a:t>
            </a:r>
          </a:p>
          <a:p>
            <a:pPr>
              <a:lnSpc>
                <a:spcPct val="160000"/>
              </a:lnSpc>
              <a:buFont typeface="Wingdings" panose="05000000000000000000" pitchFamily="2" charset="2"/>
              <a:buChar char="Ø"/>
            </a:pPr>
            <a:r>
              <a:rPr lang="cs-CZ" sz="2400" dirty="0" smtClean="0"/>
              <a:t>ŘO/CRR provádí závěrečné ověření způsobilosti projektů</a:t>
            </a:r>
          </a:p>
          <a:p>
            <a:pPr marL="342900" lvl="1" indent="-342900">
              <a:lnSpc>
                <a:spcPct val="160000"/>
              </a:lnSpc>
              <a:buFont typeface="Wingdings" panose="05000000000000000000" pitchFamily="2" charset="2"/>
              <a:buChar char="Ø"/>
            </a:pPr>
            <a:r>
              <a:rPr lang="cs-CZ" sz="2400" dirty="0"/>
              <a:t>proces administrace musí být ukončen nejpozději </a:t>
            </a:r>
            <a:r>
              <a:rPr lang="cs-CZ" sz="2400" b="1" dirty="0" smtClean="0"/>
              <a:t>do </a:t>
            </a:r>
            <a:r>
              <a:rPr lang="cs-CZ" sz="2400" b="1" dirty="0"/>
              <a:t>7 měsíců </a:t>
            </a:r>
            <a:r>
              <a:rPr lang="cs-CZ" sz="2400" dirty="0"/>
              <a:t>od data ukončení příjmu žádostí v kolové výzvě, od data podání žádosti v MS2014+ v průběžné </a:t>
            </a:r>
            <a:r>
              <a:rPr lang="cs-CZ" sz="2400" dirty="0" smtClean="0"/>
              <a:t>výzvě</a:t>
            </a:r>
          </a:p>
          <a:p>
            <a:pPr marL="342900" lvl="1" indent="-342900">
              <a:lnSpc>
                <a:spcPct val="160000"/>
              </a:lnSpc>
              <a:buFont typeface="Wingdings" panose="05000000000000000000" pitchFamily="2" charset="2"/>
              <a:buChar char="Ø"/>
            </a:pPr>
            <a:r>
              <a:rPr lang="cs-CZ" sz="2400" b="1" dirty="0" smtClean="0"/>
              <a:t>23. května 2016 schválena hodnotící kritéria MV IROP</a:t>
            </a:r>
            <a:endParaRPr lang="cs-CZ" sz="2400" dirty="0" smtClean="0"/>
          </a:p>
          <a:p>
            <a:pPr marL="0" indent="0">
              <a:buNone/>
            </a:pPr>
            <a:endParaRPr lang="cs-CZ" dirty="0"/>
          </a:p>
        </p:txBody>
      </p:sp>
    </p:spTree>
    <p:extLst>
      <p:ext uri="{BB962C8B-B14F-4D97-AF65-F5344CB8AC3E}">
        <p14:creationId xmlns:p14="http://schemas.microsoft.com/office/powerpoint/2010/main" val="2763454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l"/>
            <a:r>
              <a:rPr lang="cs-CZ" dirty="0" smtClean="0"/>
              <a:t>Nastavení kritérií ZS ITI</a:t>
            </a:r>
            <a:endParaRPr lang="cs-CZ" dirty="0"/>
          </a:p>
        </p:txBody>
      </p:sp>
      <p:sp>
        <p:nvSpPr>
          <p:cNvPr id="3" name="Zástupný symbol pro obsah 2"/>
          <p:cNvSpPr>
            <a:spLocks noGrp="1"/>
          </p:cNvSpPr>
          <p:nvPr>
            <p:ph idx="1"/>
          </p:nvPr>
        </p:nvSpPr>
        <p:spPr/>
        <p:txBody>
          <a:bodyPr>
            <a:normAutofit fontScale="92500" lnSpcReduction="10000"/>
          </a:bodyPr>
          <a:lstStyle/>
          <a:p>
            <a:pPr>
              <a:spcAft>
                <a:spcPts val="600"/>
              </a:spcAft>
              <a:buFont typeface="Wingdings" panose="05000000000000000000" pitchFamily="2" charset="2"/>
              <a:buChar char="Ø"/>
              <a:defRPr/>
            </a:pPr>
            <a:r>
              <a:rPr lang="cs-CZ" altLang="cs-CZ" b="1" dirty="0">
                <a:solidFill>
                  <a:srgbClr val="0070C0"/>
                </a:solidFill>
              </a:rPr>
              <a:t>Specifický cíl 1.2 IROP </a:t>
            </a:r>
            <a:r>
              <a:rPr lang="cs-CZ" altLang="cs-CZ" dirty="0"/>
              <a:t>– </a:t>
            </a:r>
            <a:r>
              <a:rPr lang="cs-CZ" dirty="0"/>
              <a:t>Zvýšení podílu udržitelných forem </a:t>
            </a:r>
            <a:r>
              <a:rPr lang="cs-CZ" dirty="0" smtClean="0"/>
              <a:t>dopravy</a:t>
            </a:r>
          </a:p>
          <a:p>
            <a:pPr>
              <a:spcAft>
                <a:spcPts val="600"/>
              </a:spcAft>
              <a:buFont typeface="Wingdings" panose="05000000000000000000" pitchFamily="2" charset="2"/>
              <a:buChar char="Ø"/>
              <a:defRPr/>
            </a:pPr>
            <a:r>
              <a:rPr lang="cs-CZ" b="1" dirty="0" smtClean="0">
                <a:cs typeface="Arial" charset="0"/>
              </a:rPr>
              <a:t>Opatření </a:t>
            </a:r>
            <a:r>
              <a:rPr lang="cs-CZ" b="1" dirty="0">
                <a:cs typeface="Arial" charset="0"/>
              </a:rPr>
              <a:t>1.4.2 Strategie ITI </a:t>
            </a:r>
            <a:r>
              <a:rPr lang="cs-CZ" dirty="0">
                <a:cs typeface="Arial" charset="0"/>
              </a:rPr>
              <a:t>– Modernizace vozového parku ve veřejné dopravě</a:t>
            </a:r>
            <a:endParaRPr lang="cs-CZ" sz="2400" dirty="0">
              <a:cs typeface="Arial" charset="0"/>
            </a:endParaRPr>
          </a:p>
          <a:p>
            <a:pPr marL="800100" lvl="2" indent="0">
              <a:spcAft>
                <a:spcPts val="600"/>
              </a:spcAft>
              <a:buNone/>
              <a:defRPr/>
            </a:pPr>
            <a:r>
              <a:rPr lang="cs-CZ" i="1" dirty="0">
                <a:cs typeface="Arial" charset="0"/>
              </a:rPr>
              <a:t>- věcné hodnocení </a:t>
            </a:r>
            <a:r>
              <a:rPr lang="cs-CZ" b="1" i="1" dirty="0">
                <a:cs typeface="Arial" charset="0"/>
              </a:rPr>
              <a:t>bude</a:t>
            </a:r>
            <a:r>
              <a:rPr lang="cs-CZ" i="1" dirty="0">
                <a:cs typeface="Arial" charset="0"/>
              </a:rPr>
              <a:t> prováděno -</a:t>
            </a:r>
          </a:p>
          <a:p>
            <a:pPr marL="800100" lvl="2" indent="0">
              <a:spcAft>
                <a:spcPts val="600"/>
              </a:spcAft>
              <a:buNone/>
              <a:defRPr/>
            </a:pPr>
            <a:r>
              <a:rPr lang="cs-CZ" dirty="0">
                <a:cs typeface="Arial" charset="0"/>
              </a:rPr>
              <a:t>podpora investic do vozového parku hromadné veřejné dopravy (</a:t>
            </a:r>
            <a:r>
              <a:rPr lang="cs-CZ" dirty="0" err="1">
                <a:cs typeface="Arial" charset="0"/>
              </a:rPr>
              <a:t>nízkoemisní</a:t>
            </a:r>
            <a:r>
              <a:rPr lang="cs-CZ" dirty="0">
                <a:cs typeface="Arial" charset="0"/>
              </a:rPr>
              <a:t> a bezemisní vozidla), kdy vedle snahy </a:t>
            </a:r>
            <a:r>
              <a:rPr lang="cs-CZ" dirty="0" smtClean="0">
                <a:cs typeface="Arial" charset="0"/>
              </a:rPr>
              <a:t>o menší </a:t>
            </a:r>
            <a:r>
              <a:rPr lang="cs-CZ" dirty="0">
                <a:cs typeface="Arial" charset="0"/>
              </a:rPr>
              <a:t>zatěžování území PMO emisemi, budou bodově zvýhodněny investice do vozového parku </a:t>
            </a:r>
            <a:r>
              <a:rPr lang="cs-CZ" dirty="0" smtClean="0">
                <a:cs typeface="Arial" charset="0"/>
              </a:rPr>
              <a:t>využívaného </a:t>
            </a:r>
            <a:r>
              <a:rPr lang="cs-CZ" dirty="0">
                <a:cs typeface="Arial" charset="0"/>
              </a:rPr>
              <a:t>na linkách přejíždějící hranice hl. m. Prahy, případně na linkách směřujících k přestupnímu uzlu, odkud vedou přímé spoje do Prahy   </a:t>
            </a:r>
          </a:p>
        </p:txBody>
      </p:sp>
    </p:spTree>
    <p:extLst>
      <p:ext uri="{BB962C8B-B14F-4D97-AF65-F5344CB8AC3E}">
        <p14:creationId xmlns:p14="http://schemas.microsoft.com/office/powerpoint/2010/main" val="1664456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57200" y="1052736"/>
            <a:ext cx="8229600" cy="5073427"/>
          </a:xfrm>
        </p:spPr>
        <p:txBody>
          <a:bodyPr>
            <a:normAutofit/>
          </a:bodyPr>
          <a:lstStyle/>
          <a:p>
            <a:pPr>
              <a:spcAft>
                <a:spcPts val="600"/>
              </a:spcAft>
              <a:buFont typeface="Wingdings" panose="05000000000000000000" pitchFamily="2" charset="2"/>
              <a:buChar char="Ø"/>
              <a:defRPr/>
            </a:pPr>
            <a:r>
              <a:rPr lang="cs-CZ" b="1" dirty="0">
                <a:cs typeface="Arial" charset="0"/>
              </a:rPr>
              <a:t>Opatření 1.2.1 Strategie ITI </a:t>
            </a:r>
            <a:r>
              <a:rPr lang="cs-CZ" dirty="0">
                <a:cs typeface="Arial" charset="0"/>
              </a:rPr>
              <a:t>– Zavádění a modernizace inteligentních dopravních systémů a dopravní telematiky</a:t>
            </a:r>
            <a:endParaRPr lang="cs-CZ" sz="2400" dirty="0">
              <a:cs typeface="Arial" charset="0"/>
            </a:endParaRPr>
          </a:p>
          <a:p>
            <a:pPr marL="800100" lvl="2" indent="0">
              <a:spcAft>
                <a:spcPts val="600"/>
              </a:spcAft>
              <a:buNone/>
              <a:defRPr/>
            </a:pPr>
            <a:r>
              <a:rPr lang="cs-CZ" i="1" dirty="0">
                <a:cs typeface="Arial" charset="0"/>
              </a:rPr>
              <a:t>- </a:t>
            </a:r>
            <a:r>
              <a:rPr lang="cs-CZ" sz="2200" i="1" dirty="0">
                <a:cs typeface="Arial" charset="0"/>
              </a:rPr>
              <a:t>věcné hodnocení </a:t>
            </a:r>
            <a:r>
              <a:rPr lang="cs-CZ" sz="2200" b="1" i="1" dirty="0">
                <a:cs typeface="Arial" charset="0"/>
              </a:rPr>
              <a:t>nebude</a:t>
            </a:r>
            <a:r>
              <a:rPr lang="cs-CZ" sz="2200" i="1" dirty="0">
                <a:cs typeface="Arial" charset="0"/>
              </a:rPr>
              <a:t> prováděno -</a:t>
            </a:r>
          </a:p>
          <a:p>
            <a:pPr marL="800100" lvl="2" indent="0">
              <a:spcAft>
                <a:spcPts val="600"/>
              </a:spcAft>
              <a:buNone/>
              <a:defRPr/>
            </a:pPr>
            <a:r>
              <a:rPr lang="cs-CZ" sz="2200" dirty="0">
                <a:cs typeface="Arial" charset="0"/>
              </a:rPr>
              <a:t>podpora pouze takových projektů, které jsou součástí záměru vybudování komplexního integrovaného dopravního systému Prahy a Středočeského kraje, důraz na kompatibilitu </a:t>
            </a:r>
            <a:r>
              <a:rPr lang="cs-CZ" sz="2200" dirty="0" smtClean="0">
                <a:cs typeface="Arial" charset="0"/>
              </a:rPr>
              <a:t>s Pražskou integrovanou dopravou, </a:t>
            </a:r>
            <a:r>
              <a:rPr lang="cs-CZ" sz="2200" dirty="0">
                <a:cs typeface="Arial" charset="0"/>
              </a:rPr>
              <a:t>na jednotný systém </a:t>
            </a:r>
            <a:r>
              <a:rPr lang="cs-CZ" sz="2200" dirty="0" smtClean="0">
                <a:cs typeface="Arial" charset="0"/>
              </a:rPr>
              <a:t>informačních </a:t>
            </a:r>
            <a:r>
              <a:rPr lang="cs-CZ" sz="2200" dirty="0">
                <a:cs typeface="Arial" charset="0"/>
              </a:rPr>
              <a:t>a </a:t>
            </a:r>
            <a:r>
              <a:rPr lang="cs-CZ" sz="2200" dirty="0" smtClean="0">
                <a:cs typeface="Arial" charset="0"/>
              </a:rPr>
              <a:t>odbavovacích služeb a na preferenci vozidel veřejné hromadné dopravy na území celé pražské metropolitní oblasti </a:t>
            </a:r>
            <a:endParaRPr lang="cs-CZ" sz="2200" dirty="0">
              <a:latin typeface="Arial" charset="0"/>
              <a:cs typeface="Arial" charset="0"/>
            </a:endParaRPr>
          </a:p>
        </p:txBody>
      </p:sp>
    </p:spTree>
    <p:extLst>
      <p:ext uri="{BB962C8B-B14F-4D97-AF65-F5344CB8AC3E}">
        <p14:creationId xmlns:p14="http://schemas.microsoft.com/office/powerpoint/2010/main" val="178194334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57200" y="1052736"/>
            <a:ext cx="8229600" cy="5073427"/>
          </a:xfrm>
        </p:spPr>
        <p:txBody>
          <a:bodyPr>
            <a:normAutofit fontScale="92500" lnSpcReduction="10000"/>
          </a:bodyPr>
          <a:lstStyle/>
          <a:p>
            <a:pPr>
              <a:spcAft>
                <a:spcPts val="600"/>
              </a:spcAft>
              <a:buFont typeface="Wingdings" panose="05000000000000000000" pitchFamily="2" charset="2"/>
              <a:buChar char="Ø"/>
              <a:defRPr/>
            </a:pPr>
            <a:r>
              <a:rPr lang="cs-CZ" b="1" dirty="0">
                <a:cs typeface="Arial" charset="0"/>
              </a:rPr>
              <a:t>Opatření 1.1.1 Strategie ITI </a:t>
            </a:r>
            <a:r>
              <a:rPr lang="cs-CZ" dirty="0">
                <a:cs typeface="Arial" charset="0"/>
              </a:rPr>
              <a:t>– Výstavba a modernizace terminálů veřejné dopravy a systémů pro přestup na veřejnou dopravu v zázemí Prahy</a:t>
            </a:r>
            <a:endParaRPr lang="cs-CZ" sz="2400" dirty="0">
              <a:cs typeface="Arial" charset="0"/>
            </a:endParaRPr>
          </a:p>
          <a:p>
            <a:pPr marL="800100" lvl="2" indent="0">
              <a:spcAft>
                <a:spcPts val="600"/>
              </a:spcAft>
              <a:buNone/>
              <a:defRPr/>
            </a:pPr>
            <a:r>
              <a:rPr lang="cs-CZ" i="1" dirty="0">
                <a:cs typeface="Arial" charset="0"/>
              </a:rPr>
              <a:t>- věcné hodnocení </a:t>
            </a:r>
            <a:r>
              <a:rPr lang="cs-CZ" b="1" i="1" dirty="0">
                <a:cs typeface="Arial" charset="0"/>
              </a:rPr>
              <a:t>bude</a:t>
            </a:r>
            <a:r>
              <a:rPr lang="cs-CZ" i="1" dirty="0">
                <a:cs typeface="Arial" charset="0"/>
              </a:rPr>
              <a:t> prováděno -</a:t>
            </a:r>
          </a:p>
          <a:p>
            <a:pPr marL="800100" lvl="2" indent="0">
              <a:spcAft>
                <a:spcPts val="600"/>
              </a:spcAft>
              <a:buNone/>
              <a:defRPr/>
            </a:pPr>
            <a:r>
              <a:rPr lang="cs-CZ" dirty="0">
                <a:cs typeface="Arial" charset="0"/>
              </a:rPr>
              <a:t>podpora přestupních terminálů, které budou realizovány v místech, která jsou z hlediska dopravy spádová pro podstatnou část regionu a odkud vedou přímé autobusové či železniční trasy do Prahy, nedílnou součástí je podpora záchytných parkovišť umisťovaných převážně u železničních stanic v regionu před Prahou; </a:t>
            </a:r>
            <a:r>
              <a:rPr lang="cs-CZ" dirty="0" smtClean="0">
                <a:cs typeface="Arial" charset="0"/>
              </a:rPr>
              <a:t>kladen </a:t>
            </a:r>
            <a:r>
              <a:rPr lang="cs-CZ" dirty="0">
                <a:cs typeface="Arial" charset="0"/>
              </a:rPr>
              <a:t>důraz na vysoký obrat cestujících a potenciál zachycení co největšího počtu osobních automobilů z blízké dojezdové vzdálenosti železniční </a:t>
            </a:r>
            <a:r>
              <a:rPr lang="cs-CZ" dirty="0" smtClean="0">
                <a:cs typeface="Arial" charset="0"/>
              </a:rPr>
              <a:t>zastávky</a:t>
            </a:r>
            <a:endParaRPr lang="cs-CZ" dirty="0">
              <a:latin typeface="Arial" charset="0"/>
              <a:cs typeface="Arial" charset="0"/>
            </a:endParaRPr>
          </a:p>
        </p:txBody>
      </p:sp>
    </p:spTree>
    <p:extLst>
      <p:ext uri="{BB962C8B-B14F-4D97-AF65-F5344CB8AC3E}">
        <p14:creationId xmlns:p14="http://schemas.microsoft.com/office/powerpoint/2010/main" val="318717013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57200" y="1052736"/>
            <a:ext cx="8229600" cy="5073427"/>
          </a:xfrm>
        </p:spPr>
        <p:txBody>
          <a:bodyPr>
            <a:normAutofit/>
          </a:bodyPr>
          <a:lstStyle/>
          <a:p>
            <a:pPr>
              <a:spcAft>
                <a:spcPts val="600"/>
              </a:spcAft>
              <a:buFont typeface="Wingdings" panose="05000000000000000000" pitchFamily="2" charset="2"/>
              <a:buChar char="Ø"/>
              <a:defRPr/>
            </a:pPr>
            <a:r>
              <a:rPr lang="cs-CZ" b="1" dirty="0">
                <a:cs typeface="Arial" charset="0"/>
              </a:rPr>
              <a:t>Opatření 1.4.1 Strategie ITI </a:t>
            </a:r>
            <a:r>
              <a:rPr lang="cs-CZ" dirty="0">
                <a:cs typeface="Arial" charset="0"/>
              </a:rPr>
              <a:t>– Budování infrastruktury pro cyklistickou dopravu</a:t>
            </a:r>
            <a:endParaRPr lang="cs-CZ" sz="2400" dirty="0">
              <a:cs typeface="Arial" charset="0"/>
            </a:endParaRPr>
          </a:p>
          <a:p>
            <a:pPr marL="800100" lvl="2" indent="0">
              <a:spcAft>
                <a:spcPts val="600"/>
              </a:spcAft>
              <a:buNone/>
              <a:defRPr/>
            </a:pPr>
            <a:r>
              <a:rPr lang="cs-CZ" i="1" dirty="0">
                <a:cs typeface="Arial" charset="0"/>
              </a:rPr>
              <a:t>- věcné hodnocení </a:t>
            </a:r>
            <a:r>
              <a:rPr lang="cs-CZ" b="1" i="1" dirty="0">
                <a:cs typeface="Arial" charset="0"/>
              </a:rPr>
              <a:t>bude</a:t>
            </a:r>
            <a:r>
              <a:rPr lang="cs-CZ" i="1" dirty="0">
                <a:cs typeface="Arial" charset="0"/>
              </a:rPr>
              <a:t> prováděno -</a:t>
            </a:r>
          </a:p>
          <a:p>
            <a:pPr marL="800100" lvl="2" indent="0">
              <a:spcAft>
                <a:spcPts val="600"/>
              </a:spcAft>
              <a:buNone/>
              <a:defRPr/>
            </a:pPr>
            <a:r>
              <a:rPr lang="cs-CZ" dirty="0">
                <a:cs typeface="Arial" charset="0"/>
              </a:rPr>
              <a:t>podpora cyklistické infrastruktury, kdy je snahou bodově zvýhodnit projekty navazující na cyklistickou infrastrukturu na území hl. m. Prahy, případně ve vazbě na další systémy dopravy (upřednostňována železniční </a:t>
            </a:r>
            <a:r>
              <a:rPr lang="cs-CZ" dirty="0" smtClean="0">
                <a:cs typeface="Arial" charset="0"/>
              </a:rPr>
              <a:t>doprava na </a:t>
            </a:r>
            <a:r>
              <a:rPr lang="cs-CZ" dirty="0">
                <a:cs typeface="Arial" charset="0"/>
              </a:rPr>
              <a:t>území Pražské metropolitní oblasti)</a:t>
            </a:r>
            <a:endParaRPr lang="cs-CZ" dirty="0">
              <a:latin typeface="Arial" charset="0"/>
              <a:cs typeface="Arial" charset="0"/>
            </a:endParaRPr>
          </a:p>
        </p:txBody>
      </p:sp>
    </p:spTree>
    <p:extLst>
      <p:ext uri="{BB962C8B-B14F-4D97-AF65-F5344CB8AC3E}">
        <p14:creationId xmlns:p14="http://schemas.microsoft.com/office/powerpoint/2010/main" val="23214546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l"/>
            <a:r>
              <a:rPr lang="cs-CZ" sz="4800" dirty="0" smtClean="0"/>
              <a:t>Schválená Strategie ITI</a:t>
            </a:r>
            <a:endParaRPr lang="cs-CZ" sz="4800" dirty="0"/>
          </a:p>
        </p:txBody>
      </p:sp>
      <p:sp>
        <p:nvSpPr>
          <p:cNvPr id="3" name="Zástupný symbol pro obsah 2"/>
          <p:cNvSpPr>
            <a:spLocks noGrp="1"/>
          </p:cNvSpPr>
          <p:nvPr>
            <p:ph idx="1"/>
          </p:nvPr>
        </p:nvSpPr>
        <p:spPr/>
        <p:txBody>
          <a:bodyPr>
            <a:noAutofit/>
          </a:bodyPr>
          <a:lstStyle/>
          <a:p>
            <a:pPr>
              <a:lnSpc>
                <a:spcPct val="150000"/>
              </a:lnSpc>
              <a:buFont typeface="Wingdings" panose="05000000000000000000" pitchFamily="2" charset="2"/>
              <a:buChar char="Ø"/>
            </a:pPr>
            <a:r>
              <a:rPr lang="cs-CZ" sz="2400" b="1" dirty="0" smtClean="0"/>
              <a:t>29. 8. 2016 ukončeno hodnocení </a:t>
            </a:r>
            <a:r>
              <a:rPr lang="cs-CZ" sz="2400" dirty="0" smtClean="0"/>
              <a:t>Strategie ITI ze strany MMR a Řídících orgánů IROP, OPŽP, OPPPR</a:t>
            </a:r>
          </a:p>
          <a:p>
            <a:pPr>
              <a:lnSpc>
                <a:spcPct val="150000"/>
              </a:lnSpc>
              <a:buFont typeface="Wingdings" panose="05000000000000000000" pitchFamily="2" charset="2"/>
              <a:buChar char="Ø"/>
            </a:pPr>
            <a:r>
              <a:rPr lang="cs-CZ" sz="2400" dirty="0" smtClean="0"/>
              <a:t>Vydání akceptačních dopisů ze strany ŘO (jednostranný právní akt)</a:t>
            </a:r>
          </a:p>
          <a:p>
            <a:pPr>
              <a:lnSpc>
                <a:spcPct val="150000"/>
              </a:lnSpc>
              <a:buFont typeface="Wingdings" panose="05000000000000000000" pitchFamily="2" charset="2"/>
              <a:buChar char="Ø"/>
            </a:pPr>
            <a:r>
              <a:rPr lang="cs-CZ" sz="2400" dirty="0" smtClean="0"/>
              <a:t>Připomínky z hodnocení formálních náležitostí a přijatelnosti</a:t>
            </a:r>
          </a:p>
          <a:p>
            <a:pPr>
              <a:lnSpc>
                <a:spcPct val="150000"/>
              </a:lnSpc>
              <a:buFont typeface="Wingdings" panose="05000000000000000000" pitchFamily="2" charset="2"/>
              <a:buChar char="Ø"/>
            </a:pPr>
            <a:r>
              <a:rPr lang="cs-CZ" sz="2400" dirty="0" err="1" smtClean="0"/>
              <a:t>Přeschválení</a:t>
            </a:r>
            <a:r>
              <a:rPr lang="cs-CZ" sz="2400" dirty="0" smtClean="0"/>
              <a:t> v Zastupitelstvu hl. m. Prahy dne 24. 11. 2016</a:t>
            </a:r>
          </a:p>
          <a:p>
            <a:pPr>
              <a:lnSpc>
                <a:spcPct val="150000"/>
              </a:lnSpc>
              <a:buFont typeface="Wingdings" panose="05000000000000000000" pitchFamily="2" charset="2"/>
              <a:buChar char="Ø"/>
            </a:pPr>
            <a:r>
              <a:rPr lang="cs-CZ" sz="2400" dirty="0" smtClean="0"/>
              <a:t>Informace na jednání Zastupitelstva SČK dne 19. 9. 2016</a:t>
            </a:r>
            <a:endParaRPr lang="cs-CZ" sz="2400" dirty="0"/>
          </a:p>
        </p:txBody>
      </p:sp>
    </p:spTree>
    <p:extLst>
      <p:ext uri="{BB962C8B-B14F-4D97-AF65-F5344CB8AC3E}">
        <p14:creationId xmlns:p14="http://schemas.microsoft.com/office/powerpoint/2010/main" val="277244116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435280" cy="1143000"/>
          </a:xfrm>
        </p:spPr>
        <p:txBody>
          <a:bodyPr>
            <a:normAutofit fontScale="90000"/>
          </a:bodyPr>
          <a:lstStyle/>
          <a:p>
            <a:pPr algn="l"/>
            <a:r>
              <a:rPr lang="cs-CZ" dirty="0" smtClean="0"/>
              <a:t>Specifická kritéria přijatelnosti (ano/ne)</a:t>
            </a:r>
            <a:endParaRPr lang="cs-CZ" dirty="0"/>
          </a:p>
        </p:txBody>
      </p:sp>
      <p:sp>
        <p:nvSpPr>
          <p:cNvPr id="3" name="Zástupný symbol pro obsah 2"/>
          <p:cNvSpPr>
            <a:spLocks noGrp="1"/>
          </p:cNvSpPr>
          <p:nvPr>
            <p:ph idx="1"/>
          </p:nvPr>
        </p:nvSpPr>
        <p:spPr>
          <a:xfrm>
            <a:off x="457200" y="1340768"/>
            <a:ext cx="8229600" cy="5184576"/>
          </a:xfrm>
        </p:spPr>
        <p:txBody>
          <a:bodyPr>
            <a:normAutofit/>
          </a:bodyPr>
          <a:lstStyle/>
          <a:p>
            <a:pPr marL="0" indent="0">
              <a:buNone/>
            </a:pPr>
            <a:r>
              <a:rPr lang="cs-CZ" b="1" dirty="0" err="1" smtClean="0">
                <a:solidFill>
                  <a:srgbClr val="00AEEF"/>
                </a:solidFill>
              </a:rPr>
              <a:t>Nízkoemisní</a:t>
            </a:r>
            <a:r>
              <a:rPr lang="cs-CZ" b="1" dirty="0" smtClean="0">
                <a:solidFill>
                  <a:srgbClr val="00AEEF"/>
                </a:solidFill>
              </a:rPr>
              <a:t> a bezemisní vozidla</a:t>
            </a:r>
          </a:p>
          <a:p>
            <a:pPr>
              <a:buFont typeface="Wingdings" panose="05000000000000000000" pitchFamily="2" charset="2"/>
              <a:buChar char="Ø"/>
            </a:pPr>
            <a:r>
              <a:rPr lang="cs-CZ" dirty="0"/>
              <a:t>Vozidla, nakupovaná pro veřejnou dopravu, jsou upravená pro přepravu osob se sníženou schopností pohybu a </a:t>
            </a:r>
            <a:r>
              <a:rPr lang="cs-CZ" dirty="0" smtClean="0"/>
              <a:t>orientace</a:t>
            </a:r>
          </a:p>
          <a:p>
            <a:pPr marL="0" indent="0">
              <a:buNone/>
            </a:pPr>
            <a:endParaRPr lang="cs-CZ" dirty="0" smtClean="0"/>
          </a:p>
          <a:p>
            <a:pPr marL="0" indent="0">
              <a:buNone/>
            </a:pPr>
            <a:r>
              <a:rPr lang="cs-CZ" sz="2600" b="1" dirty="0"/>
              <a:t>NERELEVANTNÍ</a:t>
            </a:r>
            <a:r>
              <a:rPr lang="cs-CZ" sz="2600" dirty="0"/>
              <a:t> – Projekt není zaměřen na aktivitu </a:t>
            </a:r>
            <a:r>
              <a:rPr lang="cs-CZ" sz="2600" dirty="0" err="1"/>
              <a:t>Nízkoemisní</a:t>
            </a:r>
            <a:r>
              <a:rPr lang="cs-CZ" sz="2600" dirty="0"/>
              <a:t> a bezemisní </a:t>
            </a:r>
            <a:r>
              <a:rPr lang="cs-CZ" sz="2600" dirty="0" smtClean="0"/>
              <a:t>vozidla</a:t>
            </a:r>
            <a:endParaRPr lang="cs-CZ" sz="2600" dirty="0"/>
          </a:p>
        </p:txBody>
      </p:sp>
    </p:spTree>
    <p:extLst>
      <p:ext uri="{BB962C8B-B14F-4D97-AF65-F5344CB8AC3E}">
        <p14:creationId xmlns:p14="http://schemas.microsoft.com/office/powerpoint/2010/main" val="58097111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57200" y="692696"/>
            <a:ext cx="8229600" cy="5976664"/>
          </a:xfrm>
        </p:spPr>
        <p:txBody>
          <a:bodyPr>
            <a:normAutofit fontScale="92500"/>
          </a:bodyPr>
          <a:lstStyle/>
          <a:p>
            <a:pPr marL="0" indent="0">
              <a:buNone/>
            </a:pPr>
            <a:r>
              <a:rPr lang="cs-CZ" b="1" dirty="0" smtClean="0">
                <a:solidFill>
                  <a:srgbClr val="00AEEF"/>
                </a:solidFill>
              </a:rPr>
              <a:t>Telematika pro veřejnou dopravu</a:t>
            </a:r>
          </a:p>
          <a:p>
            <a:pPr>
              <a:buFont typeface="Wingdings" panose="05000000000000000000" pitchFamily="2" charset="2"/>
              <a:buChar char="Ø"/>
            </a:pPr>
            <a:r>
              <a:rPr lang="cs-CZ" sz="2400" dirty="0"/>
              <a:t>Projekt zohledňuje specifické potřeby osob se sníženou schopností pohybu a orientace v přístupu k aplikacím nebo službám inteligentního dopravního </a:t>
            </a:r>
            <a:r>
              <a:rPr lang="cs-CZ" sz="2400" dirty="0" smtClean="0"/>
              <a:t>systému</a:t>
            </a:r>
          </a:p>
          <a:p>
            <a:pPr>
              <a:buFont typeface="Wingdings" panose="05000000000000000000" pitchFamily="2" charset="2"/>
              <a:buChar char="Ø"/>
            </a:pPr>
            <a:r>
              <a:rPr lang="cs-CZ" sz="2400" dirty="0"/>
              <a:t>Projekt je navržen k realizaci v rámci systému integrované </a:t>
            </a:r>
            <a:r>
              <a:rPr lang="cs-CZ" sz="2400" dirty="0" smtClean="0"/>
              <a:t>dopravy</a:t>
            </a:r>
          </a:p>
          <a:p>
            <a:pPr>
              <a:buFont typeface="Wingdings" panose="05000000000000000000" pitchFamily="2" charset="2"/>
              <a:buChar char="Ø"/>
            </a:pPr>
            <a:r>
              <a:rPr lang="cs-CZ" sz="2400" dirty="0"/>
              <a:t>Projekt je součástí Integrovaného dopravního systému Prahy a Středočeského </a:t>
            </a:r>
            <a:r>
              <a:rPr lang="cs-CZ" sz="2400" dirty="0" smtClean="0"/>
              <a:t>kraje</a:t>
            </a:r>
          </a:p>
          <a:p>
            <a:pPr>
              <a:buFont typeface="Wingdings" panose="05000000000000000000" pitchFamily="2" charset="2"/>
              <a:buChar char="Ø"/>
            </a:pPr>
            <a:r>
              <a:rPr lang="cs-CZ" sz="2400" dirty="0"/>
              <a:t>Projekt je kompatibilní se systémem Pražské integrované </a:t>
            </a:r>
            <a:r>
              <a:rPr lang="cs-CZ" sz="2400" dirty="0" smtClean="0"/>
              <a:t>dopravy</a:t>
            </a:r>
          </a:p>
          <a:p>
            <a:pPr>
              <a:buFont typeface="Wingdings" panose="05000000000000000000" pitchFamily="2" charset="2"/>
              <a:buChar char="Ø"/>
            </a:pPr>
            <a:r>
              <a:rPr lang="cs-CZ" sz="2400" dirty="0"/>
              <a:t>Projekt má silnou vazbu na opatření 1.2.2: Opatření pro preferenci povrchové městské veřejné dopravy v uličním </a:t>
            </a:r>
            <a:r>
              <a:rPr lang="cs-CZ" sz="2400" dirty="0" smtClean="0"/>
              <a:t>provozu </a:t>
            </a:r>
          </a:p>
          <a:p>
            <a:pPr>
              <a:buFont typeface="Wingdings" panose="05000000000000000000" pitchFamily="2" charset="2"/>
              <a:buChar char="Ø"/>
            </a:pPr>
            <a:r>
              <a:rPr lang="cs-CZ" sz="2400" dirty="0"/>
              <a:t>Projekt je součástí většího souboru projektů, který přispívá k integrovanému řešení </a:t>
            </a:r>
            <a:r>
              <a:rPr lang="cs-CZ" sz="2400" dirty="0" smtClean="0"/>
              <a:t>problému</a:t>
            </a:r>
          </a:p>
          <a:p>
            <a:pPr marL="0" indent="0">
              <a:buNone/>
            </a:pPr>
            <a:r>
              <a:rPr lang="cs-CZ" sz="2600" b="1" dirty="0" smtClean="0"/>
              <a:t>NERELEVANTNÍ</a:t>
            </a:r>
            <a:r>
              <a:rPr lang="cs-CZ" sz="2600" dirty="0" smtClean="0"/>
              <a:t> </a:t>
            </a:r>
            <a:r>
              <a:rPr lang="cs-CZ" sz="2600" dirty="0"/>
              <a:t>– </a:t>
            </a:r>
            <a:r>
              <a:rPr lang="cs-CZ" sz="1700" dirty="0"/>
              <a:t>Projekt není zaměřen na aktivitu Telematika pro veřejnou </a:t>
            </a:r>
            <a:r>
              <a:rPr lang="cs-CZ" sz="1700" dirty="0" smtClean="0"/>
              <a:t>dopravu</a:t>
            </a:r>
          </a:p>
        </p:txBody>
      </p:sp>
    </p:spTree>
    <p:extLst>
      <p:ext uri="{BB962C8B-B14F-4D97-AF65-F5344CB8AC3E}">
        <p14:creationId xmlns:p14="http://schemas.microsoft.com/office/powerpoint/2010/main" val="343378525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l"/>
            <a:r>
              <a:rPr lang="cs-CZ" dirty="0" smtClean="0"/>
              <a:t>Kritéria věcného hodnocení (body)</a:t>
            </a:r>
            <a:endParaRPr lang="cs-CZ" dirty="0"/>
          </a:p>
        </p:txBody>
      </p:sp>
      <p:sp>
        <p:nvSpPr>
          <p:cNvPr id="3" name="Zástupný symbol pro obsah 2"/>
          <p:cNvSpPr>
            <a:spLocks noGrp="1"/>
          </p:cNvSpPr>
          <p:nvPr>
            <p:ph idx="1"/>
          </p:nvPr>
        </p:nvSpPr>
        <p:spPr>
          <a:xfrm>
            <a:off x="457200" y="1268760"/>
            <a:ext cx="8229600" cy="5256584"/>
          </a:xfrm>
        </p:spPr>
        <p:txBody>
          <a:bodyPr>
            <a:normAutofit fontScale="92500" lnSpcReduction="20000"/>
          </a:bodyPr>
          <a:lstStyle/>
          <a:p>
            <a:pPr marL="0" indent="0">
              <a:buNone/>
            </a:pPr>
            <a:r>
              <a:rPr lang="cs-CZ" sz="3600" b="1" dirty="0" err="1" smtClean="0">
                <a:solidFill>
                  <a:srgbClr val="00AEEF"/>
                </a:solidFill>
              </a:rPr>
              <a:t>Nízkoemisní</a:t>
            </a:r>
            <a:r>
              <a:rPr lang="cs-CZ" sz="3600" b="1" dirty="0" smtClean="0">
                <a:solidFill>
                  <a:srgbClr val="00AEEF"/>
                </a:solidFill>
              </a:rPr>
              <a:t> a bezemisní vozidla</a:t>
            </a:r>
          </a:p>
          <a:p>
            <a:pPr>
              <a:buFont typeface="Wingdings" panose="05000000000000000000" pitchFamily="2" charset="2"/>
              <a:buChar char="Ø"/>
            </a:pPr>
            <a:r>
              <a:rPr lang="cs-CZ" sz="2600" dirty="0"/>
              <a:t>Realizace projektu přispěje ke snížení emisí polétavého prachu do </a:t>
            </a:r>
            <a:r>
              <a:rPr lang="cs-CZ" sz="2600" dirty="0" smtClean="0"/>
              <a:t>ovzduší</a:t>
            </a:r>
          </a:p>
          <a:p>
            <a:pPr>
              <a:buFont typeface="Wingdings" panose="05000000000000000000" pitchFamily="2" charset="2"/>
              <a:buChar char="Ø"/>
            </a:pPr>
            <a:r>
              <a:rPr lang="cs-CZ" sz="2600" dirty="0"/>
              <a:t>Projekt je navržen k realizaci v rámci systému integrované </a:t>
            </a:r>
            <a:r>
              <a:rPr lang="cs-CZ" sz="2600" dirty="0" smtClean="0"/>
              <a:t>dopravy</a:t>
            </a:r>
          </a:p>
          <a:p>
            <a:pPr>
              <a:buFont typeface="Wingdings" panose="05000000000000000000" pitchFamily="2" charset="2"/>
              <a:buChar char="Ø"/>
            </a:pPr>
            <a:r>
              <a:rPr lang="cs-CZ" sz="2600" dirty="0"/>
              <a:t>Projekt přispěje k podpoře železniční nebo autobusové dopravy v Pražské metropolitní </a:t>
            </a:r>
            <a:r>
              <a:rPr lang="cs-CZ" sz="2600" dirty="0" smtClean="0"/>
              <a:t>oblasti</a:t>
            </a:r>
          </a:p>
          <a:p>
            <a:pPr>
              <a:buFont typeface="Wingdings" panose="05000000000000000000" pitchFamily="2" charset="2"/>
              <a:buChar char="Ø"/>
            </a:pPr>
            <a:r>
              <a:rPr lang="cs-CZ" sz="2600" dirty="0"/>
              <a:t>Projekt přispěje k podpoře autobusové dopravy přejíždějící hranice </a:t>
            </a:r>
            <a:r>
              <a:rPr lang="cs-CZ" sz="2600" dirty="0" smtClean="0"/>
              <a:t>Prahy</a:t>
            </a:r>
          </a:p>
          <a:p>
            <a:pPr>
              <a:buFont typeface="Wingdings" panose="05000000000000000000" pitchFamily="2" charset="2"/>
              <a:buChar char="Ø"/>
            </a:pPr>
            <a:r>
              <a:rPr lang="cs-CZ" sz="2600" dirty="0"/>
              <a:t>Vozidla pro veřejnou dopravu pořízená v rámci projektu jsou vybavena systémy pro informování </a:t>
            </a:r>
            <a:r>
              <a:rPr lang="cs-CZ" sz="2600" dirty="0" smtClean="0"/>
              <a:t>cestujících</a:t>
            </a:r>
          </a:p>
          <a:p>
            <a:pPr marL="0" indent="0">
              <a:buNone/>
            </a:pPr>
            <a:endParaRPr lang="cs-CZ" sz="2300" dirty="0" smtClean="0"/>
          </a:p>
          <a:p>
            <a:pPr marL="0" indent="0">
              <a:buNone/>
            </a:pPr>
            <a:r>
              <a:rPr lang="cs-CZ" sz="2600" b="1" dirty="0"/>
              <a:t>NERELEVANTNÍ</a:t>
            </a:r>
            <a:r>
              <a:rPr lang="cs-CZ" sz="2600" dirty="0"/>
              <a:t> – Projekt není zaměřen na aktivitu </a:t>
            </a:r>
            <a:r>
              <a:rPr lang="cs-CZ" sz="2600" dirty="0" err="1"/>
              <a:t>Nízkoemisní</a:t>
            </a:r>
            <a:r>
              <a:rPr lang="cs-CZ" sz="2600" dirty="0"/>
              <a:t> a bezemisní </a:t>
            </a:r>
            <a:r>
              <a:rPr lang="cs-CZ" sz="2600" dirty="0" smtClean="0"/>
              <a:t>vozidla</a:t>
            </a:r>
            <a:endParaRPr lang="cs-CZ" sz="2600" dirty="0"/>
          </a:p>
        </p:txBody>
      </p:sp>
    </p:spTree>
    <p:extLst>
      <p:ext uri="{BB962C8B-B14F-4D97-AF65-F5344CB8AC3E}">
        <p14:creationId xmlns:p14="http://schemas.microsoft.com/office/powerpoint/2010/main" val="394271422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57200" y="404664"/>
            <a:ext cx="8229600" cy="6264696"/>
          </a:xfrm>
        </p:spPr>
        <p:txBody>
          <a:bodyPr>
            <a:normAutofit/>
          </a:bodyPr>
          <a:lstStyle/>
          <a:p>
            <a:pPr marL="0" indent="0">
              <a:buNone/>
            </a:pPr>
            <a:r>
              <a:rPr lang="cs-CZ" b="1" dirty="0" smtClean="0">
                <a:solidFill>
                  <a:srgbClr val="00AEEF"/>
                </a:solidFill>
              </a:rPr>
              <a:t>Terminály a parkovací systémy</a:t>
            </a:r>
          </a:p>
          <a:p>
            <a:pPr>
              <a:buFont typeface="Wingdings" panose="05000000000000000000" pitchFamily="2" charset="2"/>
              <a:buChar char="Ø"/>
            </a:pPr>
            <a:r>
              <a:rPr lang="cs-CZ" sz="2800" dirty="0"/>
              <a:t>Projekt zahrnující výstavbu nového parkovacího systému nebo přestupního terminálu zohledňuje opatření uvedená ve Stanovisku Ministerstva životního prostředí podle zákona č. 100/2001 Sb., o posuzování vlivů na životní prostředí, k návrhu koncepce Integrovaná strategie pro ITI Pražské metropolitní </a:t>
            </a:r>
            <a:r>
              <a:rPr lang="cs-CZ" sz="2800" dirty="0" smtClean="0"/>
              <a:t>oblasti</a:t>
            </a:r>
          </a:p>
          <a:p>
            <a:pPr>
              <a:buFont typeface="Wingdings" panose="05000000000000000000" pitchFamily="2" charset="2"/>
              <a:buChar char="Ø"/>
            </a:pPr>
            <a:r>
              <a:rPr lang="cs-CZ" sz="2800" dirty="0"/>
              <a:t>V projektu jsou uvedena hlavní rizika v realizační fázi i ve fázi udržitelnosti a způsoby jejich </a:t>
            </a:r>
            <a:r>
              <a:rPr lang="cs-CZ" sz="2800" dirty="0" smtClean="0"/>
              <a:t>eliminace</a:t>
            </a:r>
          </a:p>
          <a:p>
            <a:pPr>
              <a:buFont typeface="Wingdings" panose="05000000000000000000" pitchFamily="2" charset="2"/>
              <a:buChar char="Ø"/>
            </a:pPr>
            <a:r>
              <a:rPr lang="cs-CZ" sz="2800" dirty="0"/>
              <a:t>Projekt je navržen k realizaci v rámci systému integrované </a:t>
            </a:r>
            <a:r>
              <a:rPr lang="cs-CZ" sz="2800" dirty="0" smtClean="0"/>
              <a:t>dopravy</a:t>
            </a:r>
          </a:p>
        </p:txBody>
      </p:sp>
    </p:spTree>
    <p:extLst>
      <p:ext uri="{BB962C8B-B14F-4D97-AF65-F5344CB8AC3E}">
        <p14:creationId xmlns:p14="http://schemas.microsoft.com/office/powerpoint/2010/main" val="52758132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57200" y="692696"/>
            <a:ext cx="8229600" cy="5433467"/>
          </a:xfrm>
        </p:spPr>
        <p:txBody>
          <a:bodyPr>
            <a:normAutofit fontScale="77500" lnSpcReduction="20000"/>
          </a:bodyPr>
          <a:lstStyle/>
          <a:p>
            <a:pPr>
              <a:buFont typeface="Wingdings" panose="05000000000000000000" pitchFamily="2" charset="2"/>
              <a:buChar char="Ø"/>
            </a:pPr>
            <a:r>
              <a:rPr lang="cs-CZ" dirty="0"/>
              <a:t>Terminál přispěje k podpoře autobusové nebo železniční dopravy na území Pražské metropolitní oblasti</a:t>
            </a:r>
          </a:p>
          <a:p>
            <a:pPr>
              <a:buFont typeface="Wingdings" panose="05000000000000000000" pitchFamily="2" charset="2"/>
              <a:buChar char="Ø"/>
            </a:pPr>
            <a:r>
              <a:rPr lang="cs-CZ" dirty="0"/>
              <a:t>Parkovací systém je navržen v přímé vazbě na železniční zastávku/stanici a přispěje tak k podpoře železniční dopravy na území Pražské metropolitní </a:t>
            </a:r>
            <a:r>
              <a:rPr lang="cs-CZ" dirty="0" smtClean="0"/>
              <a:t>oblasti</a:t>
            </a:r>
          </a:p>
          <a:p>
            <a:pPr>
              <a:buFont typeface="Wingdings" panose="05000000000000000000" pitchFamily="2" charset="2"/>
              <a:buChar char="Ø"/>
            </a:pPr>
            <a:r>
              <a:rPr lang="cs-CZ" dirty="0"/>
              <a:t>Projekt terminálu řeší dopravní propojení Pražské metropolitní oblasti a dostupnost </a:t>
            </a:r>
            <a:r>
              <a:rPr lang="cs-CZ" dirty="0" smtClean="0"/>
              <a:t>Prahy</a:t>
            </a:r>
          </a:p>
          <a:p>
            <a:pPr>
              <a:buFont typeface="Wingdings" panose="05000000000000000000" pitchFamily="2" charset="2"/>
              <a:buChar char="Ø"/>
            </a:pPr>
            <a:r>
              <a:rPr lang="cs-CZ" dirty="0"/>
              <a:t>Parkovací systém je navržen v pěší dostupností do 5 minut na přestupní uzel/stanici/zastávku veřejné hromadné dopravy vedoucí do </a:t>
            </a:r>
            <a:r>
              <a:rPr lang="cs-CZ" dirty="0" smtClean="0"/>
              <a:t>Prahy</a:t>
            </a:r>
          </a:p>
          <a:p>
            <a:pPr>
              <a:buFont typeface="Wingdings" panose="05000000000000000000" pitchFamily="2" charset="2"/>
              <a:buChar char="Ø"/>
            </a:pPr>
            <a:r>
              <a:rPr lang="cs-CZ" dirty="0"/>
              <a:t>Projekt zahrnuje realizaci nových parkovacích míst pro kola v režimu </a:t>
            </a:r>
            <a:r>
              <a:rPr lang="cs-CZ" dirty="0" smtClean="0"/>
              <a:t>B+R</a:t>
            </a:r>
          </a:p>
          <a:p>
            <a:pPr marL="0" indent="0">
              <a:buNone/>
            </a:pPr>
            <a:endParaRPr lang="cs-CZ" dirty="0"/>
          </a:p>
          <a:p>
            <a:pPr marL="0" indent="0">
              <a:buNone/>
            </a:pPr>
            <a:r>
              <a:rPr lang="cs-CZ" sz="3100" b="1" dirty="0"/>
              <a:t>NERELEVANTNÍ</a:t>
            </a:r>
            <a:r>
              <a:rPr lang="cs-CZ" sz="3100" dirty="0"/>
              <a:t> – Projekt není zaměřen na aktivitu Terminály a parkovací </a:t>
            </a:r>
            <a:r>
              <a:rPr lang="cs-CZ" sz="3100" dirty="0" smtClean="0"/>
              <a:t>systémy</a:t>
            </a:r>
            <a:endParaRPr lang="cs-CZ" sz="3100" dirty="0"/>
          </a:p>
        </p:txBody>
      </p:sp>
    </p:spTree>
    <p:extLst>
      <p:ext uri="{BB962C8B-B14F-4D97-AF65-F5344CB8AC3E}">
        <p14:creationId xmlns:p14="http://schemas.microsoft.com/office/powerpoint/2010/main" val="166837218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57200" y="836712"/>
            <a:ext cx="8229600" cy="5832648"/>
          </a:xfrm>
        </p:spPr>
        <p:txBody>
          <a:bodyPr>
            <a:normAutofit/>
          </a:bodyPr>
          <a:lstStyle/>
          <a:p>
            <a:pPr marL="0" indent="0">
              <a:buNone/>
            </a:pPr>
            <a:r>
              <a:rPr lang="cs-CZ" b="1" dirty="0" err="1" smtClean="0">
                <a:solidFill>
                  <a:srgbClr val="00AEEF"/>
                </a:solidFill>
              </a:rPr>
              <a:t>Cyklodoprava</a:t>
            </a:r>
            <a:endParaRPr lang="cs-CZ" b="1" dirty="0" smtClean="0">
              <a:solidFill>
                <a:srgbClr val="00AEEF"/>
              </a:solidFill>
            </a:endParaRPr>
          </a:p>
          <a:p>
            <a:pPr>
              <a:buFont typeface="Wingdings" panose="05000000000000000000" pitchFamily="2" charset="2"/>
              <a:buChar char="Ø"/>
            </a:pPr>
            <a:r>
              <a:rPr lang="cs-CZ" sz="2800" dirty="0"/>
              <a:t>Projekt povede ke zvýšení bezpečnosti </a:t>
            </a:r>
            <a:r>
              <a:rPr lang="cs-CZ" sz="2800" dirty="0" smtClean="0"/>
              <a:t>dopravy</a:t>
            </a:r>
          </a:p>
          <a:p>
            <a:pPr>
              <a:buFont typeface="Wingdings" panose="05000000000000000000" pitchFamily="2" charset="2"/>
              <a:buChar char="Ø"/>
            </a:pPr>
            <a:r>
              <a:rPr lang="cs-CZ" sz="2800" dirty="0"/>
              <a:t>Projekt přispěje ke svedení cyklistické dopravy z pozemní komunikace zatížené automobilovou </a:t>
            </a:r>
            <a:r>
              <a:rPr lang="cs-CZ" sz="2800" dirty="0" smtClean="0"/>
              <a:t>dopravou</a:t>
            </a:r>
          </a:p>
          <a:p>
            <a:pPr>
              <a:buFont typeface="Wingdings" panose="05000000000000000000" pitchFamily="2" charset="2"/>
              <a:buChar char="Ø"/>
            </a:pPr>
            <a:r>
              <a:rPr lang="cs-CZ" sz="2800" dirty="0"/>
              <a:t>Projekt přispěje k propojení cyklistické infrastruktury na území Pražské metropolitní </a:t>
            </a:r>
            <a:r>
              <a:rPr lang="cs-CZ" sz="2800" dirty="0" smtClean="0"/>
              <a:t>oblasti</a:t>
            </a:r>
          </a:p>
          <a:p>
            <a:pPr>
              <a:buFont typeface="Wingdings" panose="05000000000000000000" pitchFamily="2" charset="2"/>
              <a:buChar char="Ø"/>
            </a:pPr>
            <a:r>
              <a:rPr lang="cs-CZ" sz="2800" dirty="0"/>
              <a:t>Projekt přispěje k podpoře železniční dopravy na území Pražské metropolitní </a:t>
            </a:r>
            <a:r>
              <a:rPr lang="cs-CZ" sz="2800" dirty="0" smtClean="0"/>
              <a:t>oblasti</a:t>
            </a:r>
          </a:p>
        </p:txBody>
      </p:sp>
    </p:spTree>
    <p:extLst>
      <p:ext uri="{BB962C8B-B14F-4D97-AF65-F5344CB8AC3E}">
        <p14:creationId xmlns:p14="http://schemas.microsoft.com/office/powerpoint/2010/main" val="234268994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p:txBody>
          <a:bodyPr/>
          <a:lstStyle/>
          <a:p>
            <a:pPr>
              <a:buFont typeface="Wingdings" panose="05000000000000000000" pitchFamily="2" charset="2"/>
              <a:buChar char="Ø"/>
            </a:pPr>
            <a:r>
              <a:rPr lang="cs-CZ" dirty="0"/>
              <a:t>Projekt přispěje k podpoře cyklistické dopravy na území Pražské metropolitní oblasti</a:t>
            </a:r>
          </a:p>
          <a:p>
            <a:pPr>
              <a:buFont typeface="Wingdings" panose="05000000000000000000" pitchFamily="2" charset="2"/>
              <a:buChar char="Ø"/>
            </a:pPr>
            <a:r>
              <a:rPr lang="cs-CZ" dirty="0"/>
              <a:t>Projekt zahrnuje realizaci nových parkovacích míst pro </a:t>
            </a:r>
            <a:r>
              <a:rPr lang="cs-CZ" dirty="0" smtClean="0"/>
              <a:t>kola</a:t>
            </a:r>
          </a:p>
          <a:p>
            <a:pPr>
              <a:buFont typeface="Wingdings" panose="05000000000000000000" pitchFamily="2" charset="2"/>
              <a:buChar char="Ø"/>
            </a:pPr>
            <a:endParaRPr lang="cs-CZ" dirty="0"/>
          </a:p>
          <a:p>
            <a:pPr marL="0" indent="0">
              <a:buNone/>
            </a:pPr>
            <a:r>
              <a:rPr lang="cs-CZ" b="1" dirty="0"/>
              <a:t>NERELEVANTNÍ</a:t>
            </a:r>
            <a:r>
              <a:rPr lang="cs-CZ" dirty="0"/>
              <a:t> – Projekt není zaměřen na aktivitu </a:t>
            </a:r>
            <a:r>
              <a:rPr lang="cs-CZ" dirty="0" err="1" smtClean="0"/>
              <a:t>Cyklodoprava</a:t>
            </a:r>
            <a:endParaRPr lang="cs-CZ" dirty="0"/>
          </a:p>
          <a:p>
            <a:pPr marL="0" indent="0">
              <a:buNone/>
            </a:pPr>
            <a:endParaRPr lang="cs-CZ" dirty="0"/>
          </a:p>
          <a:p>
            <a:endParaRPr lang="cs-CZ" dirty="0"/>
          </a:p>
        </p:txBody>
      </p:sp>
    </p:spTree>
    <p:extLst>
      <p:ext uri="{BB962C8B-B14F-4D97-AF65-F5344CB8AC3E}">
        <p14:creationId xmlns:p14="http://schemas.microsoft.com/office/powerpoint/2010/main" val="218686345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solidFill>
            <a:srgbClr val="00AEEF"/>
          </a:solidFill>
        </p:spPr>
        <p:txBody>
          <a:bodyPr/>
          <a:lstStyle/>
          <a:p>
            <a:r>
              <a:rPr lang="cs-CZ" dirty="0" smtClean="0">
                <a:solidFill>
                  <a:schemeClr val="bg1"/>
                </a:solidFill>
              </a:rPr>
              <a:t>PODPOROVANÉ AKTIVITY</a:t>
            </a:r>
            <a:endParaRPr lang="cs-CZ" dirty="0">
              <a:solidFill>
                <a:schemeClr val="bg1"/>
              </a:solidFill>
            </a:endParaRPr>
          </a:p>
        </p:txBody>
      </p:sp>
    </p:spTree>
    <p:extLst>
      <p:ext uri="{BB962C8B-B14F-4D97-AF65-F5344CB8AC3E}">
        <p14:creationId xmlns:p14="http://schemas.microsoft.com/office/powerpoint/2010/main" val="27736547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l"/>
            <a:r>
              <a:rPr lang="cs-CZ" dirty="0" smtClean="0"/>
              <a:t>Zúžení aktivit ve Strategii ITI</a:t>
            </a:r>
            <a:endParaRPr lang="cs-CZ" dirty="0"/>
          </a:p>
        </p:txBody>
      </p:sp>
      <p:sp>
        <p:nvSpPr>
          <p:cNvPr id="3" name="Zástupný symbol pro obsah 2"/>
          <p:cNvSpPr>
            <a:spLocks noGrp="1"/>
          </p:cNvSpPr>
          <p:nvPr>
            <p:ph idx="1"/>
          </p:nvPr>
        </p:nvSpPr>
        <p:spPr>
          <a:xfrm>
            <a:off x="457200" y="1340768"/>
            <a:ext cx="8507288" cy="4785395"/>
          </a:xfrm>
        </p:spPr>
        <p:txBody>
          <a:bodyPr>
            <a:normAutofit/>
          </a:bodyPr>
          <a:lstStyle/>
          <a:p>
            <a:pPr>
              <a:buFont typeface="Wingdings" panose="05000000000000000000" pitchFamily="2" charset="2"/>
              <a:buChar char="Ø"/>
            </a:pPr>
            <a:r>
              <a:rPr lang="cs-CZ" sz="3000" dirty="0"/>
              <a:t>Výstavba a modernizace terminálů veřejné dopravy a systémů pro přestup na veřejnou dopravu v zázemí </a:t>
            </a:r>
            <a:r>
              <a:rPr lang="cs-CZ" sz="3000" dirty="0" smtClean="0"/>
              <a:t>Prahy, která jsou z hlediska dopravy spádová pro podstatnou část regionu a odkud vedou autobusové či železniční trasy do Prahy</a:t>
            </a:r>
          </a:p>
          <a:p>
            <a:pPr>
              <a:buFont typeface="Wingdings" panose="05000000000000000000" pitchFamily="2" charset="2"/>
              <a:buChar char="Ø"/>
            </a:pPr>
            <a:r>
              <a:rPr lang="cs-CZ" sz="3000" dirty="0"/>
              <a:t>Zavádění a modernizace </a:t>
            </a:r>
            <a:r>
              <a:rPr lang="cs-CZ" sz="3000" dirty="0" smtClean="0"/>
              <a:t>telematiky pro veřejnou dopravu s cílem vybudování komplexního integrovaného dopravního systému pro Prahu a Středočeský kraj</a:t>
            </a:r>
            <a:endParaRPr lang="cs-CZ" sz="3000" b="1" dirty="0"/>
          </a:p>
          <a:p>
            <a:pPr marL="0" indent="0">
              <a:buNone/>
            </a:pPr>
            <a:endParaRPr lang="cs-CZ" dirty="0">
              <a:solidFill>
                <a:srgbClr val="00AEEF"/>
              </a:solidFill>
            </a:endParaRPr>
          </a:p>
        </p:txBody>
      </p:sp>
    </p:spTree>
    <p:extLst>
      <p:ext uri="{BB962C8B-B14F-4D97-AF65-F5344CB8AC3E}">
        <p14:creationId xmlns:p14="http://schemas.microsoft.com/office/powerpoint/2010/main" val="181035227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57200" y="908720"/>
            <a:ext cx="8229600" cy="5217443"/>
          </a:xfrm>
        </p:spPr>
        <p:txBody>
          <a:bodyPr>
            <a:normAutofit/>
          </a:bodyPr>
          <a:lstStyle/>
          <a:p>
            <a:pPr>
              <a:buFont typeface="Wingdings" panose="05000000000000000000" pitchFamily="2" charset="2"/>
              <a:buChar char="Ø"/>
            </a:pPr>
            <a:r>
              <a:rPr lang="cs-CZ" dirty="0"/>
              <a:t>Budování infrastruktury pro cyklistickou </a:t>
            </a:r>
            <a:r>
              <a:rPr lang="cs-CZ" dirty="0" smtClean="0"/>
              <a:t>dopravu</a:t>
            </a:r>
          </a:p>
          <a:p>
            <a:pPr>
              <a:buFont typeface="Wingdings" panose="05000000000000000000" pitchFamily="2" charset="2"/>
              <a:buChar char="Ø"/>
            </a:pPr>
            <a:r>
              <a:rPr lang="cs-CZ" dirty="0"/>
              <a:t>Modernizace vozového parku ve veřejné </a:t>
            </a:r>
            <a:r>
              <a:rPr lang="cs-CZ" dirty="0" smtClean="0"/>
              <a:t>dopravě</a:t>
            </a:r>
          </a:p>
          <a:p>
            <a:pPr marL="0" indent="0">
              <a:buNone/>
            </a:pPr>
            <a:endParaRPr lang="cs-CZ" sz="2400" b="1" dirty="0"/>
          </a:p>
          <a:p>
            <a:pPr marL="0" indent="0">
              <a:buNone/>
            </a:pPr>
            <a:r>
              <a:rPr lang="cs-CZ" b="1" dirty="0" smtClean="0"/>
              <a:t>Nejsou </a:t>
            </a:r>
            <a:r>
              <a:rPr lang="cs-CZ" b="1" dirty="0"/>
              <a:t>podporovány všechny aktivity SC 1.2 IROP</a:t>
            </a:r>
          </a:p>
          <a:p>
            <a:pPr marL="0" indent="0">
              <a:buNone/>
            </a:pPr>
            <a:r>
              <a:rPr lang="cs-CZ" dirty="0">
                <a:solidFill>
                  <a:srgbClr val="00AEEF"/>
                </a:solidFill>
              </a:rPr>
              <a:t>Strategie ITI nepodporuje samostatně aktivitu Bezpečnost!</a:t>
            </a:r>
            <a:endParaRPr lang="cs-CZ" dirty="0"/>
          </a:p>
          <a:p>
            <a:endParaRPr lang="cs-CZ" dirty="0"/>
          </a:p>
        </p:txBody>
      </p:sp>
    </p:spTree>
    <p:extLst>
      <p:ext uri="{BB962C8B-B14F-4D97-AF65-F5344CB8AC3E}">
        <p14:creationId xmlns:p14="http://schemas.microsoft.com/office/powerpoint/2010/main" val="25143207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l"/>
            <a:r>
              <a:rPr lang="cs-CZ" sz="4800" dirty="0" smtClean="0"/>
              <a:t>Změny Strategie ITI</a:t>
            </a:r>
            <a:endParaRPr lang="cs-CZ" sz="4800" dirty="0"/>
          </a:p>
        </p:txBody>
      </p:sp>
      <p:sp>
        <p:nvSpPr>
          <p:cNvPr id="3" name="Zástupný symbol pro obsah 2"/>
          <p:cNvSpPr>
            <a:spLocks noGrp="1"/>
          </p:cNvSpPr>
          <p:nvPr>
            <p:ph idx="1"/>
          </p:nvPr>
        </p:nvSpPr>
        <p:spPr/>
        <p:txBody>
          <a:bodyPr>
            <a:noAutofit/>
          </a:bodyPr>
          <a:lstStyle/>
          <a:p>
            <a:pPr>
              <a:lnSpc>
                <a:spcPct val="150000"/>
              </a:lnSpc>
              <a:buFont typeface="Wingdings" panose="05000000000000000000" pitchFamily="2" charset="2"/>
              <a:buChar char="Ø"/>
            </a:pPr>
            <a:r>
              <a:rPr lang="cs-CZ" sz="2400" dirty="0" smtClean="0"/>
              <a:t>Doplněna analytická část o data/podrobnější popis problémů</a:t>
            </a:r>
          </a:p>
          <a:p>
            <a:pPr>
              <a:lnSpc>
                <a:spcPct val="150000"/>
              </a:lnSpc>
              <a:buFont typeface="Wingdings" panose="05000000000000000000" pitchFamily="2" charset="2"/>
              <a:buChar char="Ø"/>
            </a:pPr>
            <a:r>
              <a:rPr lang="cs-CZ" sz="2400" dirty="0" smtClean="0"/>
              <a:t>Úprava SWOT analýzy</a:t>
            </a:r>
          </a:p>
          <a:p>
            <a:pPr>
              <a:lnSpc>
                <a:spcPct val="150000"/>
              </a:lnSpc>
              <a:buFont typeface="Wingdings" panose="05000000000000000000" pitchFamily="2" charset="2"/>
              <a:buChar char="Ø"/>
            </a:pPr>
            <a:r>
              <a:rPr lang="cs-CZ" sz="2400" dirty="0" smtClean="0"/>
              <a:t>Upřesnění doplňkových aktivit v </a:t>
            </a:r>
            <a:r>
              <a:rPr lang="cs-CZ" sz="2400" dirty="0" err="1" smtClean="0"/>
              <a:t>cyklodopravě</a:t>
            </a:r>
            <a:r>
              <a:rPr lang="cs-CZ" sz="2400" dirty="0" smtClean="0"/>
              <a:t> – bezpečnost</a:t>
            </a:r>
          </a:p>
          <a:p>
            <a:pPr>
              <a:lnSpc>
                <a:spcPct val="150000"/>
              </a:lnSpc>
              <a:buFont typeface="Wingdings" panose="05000000000000000000" pitchFamily="2" charset="2"/>
              <a:buChar char="Ø"/>
            </a:pPr>
            <a:r>
              <a:rPr lang="cs-CZ" sz="2400" dirty="0" smtClean="0"/>
              <a:t>Explicitně doplněna možnost navyšování kapacit základních škol v SVL</a:t>
            </a:r>
          </a:p>
          <a:p>
            <a:pPr>
              <a:lnSpc>
                <a:spcPct val="150000"/>
              </a:lnSpc>
              <a:buFont typeface="Wingdings" panose="05000000000000000000" pitchFamily="2" charset="2"/>
              <a:buChar char="Ø"/>
            </a:pPr>
            <a:r>
              <a:rPr lang="cs-CZ" sz="2400" dirty="0" smtClean="0"/>
              <a:t>Odebrání povinnosti zřízení zprostředkujícího subjektu pro OPPPR</a:t>
            </a:r>
          </a:p>
        </p:txBody>
      </p:sp>
    </p:spTree>
    <p:extLst>
      <p:ext uri="{BB962C8B-B14F-4D97-AF65-F5344CB8AC3E}">
        <p14:creationId xmlns:p14="http://schemas.microsoft.com/office/powerpoint/2010/main" val="270946280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l"/>
            <a:r>
              <a:rPr lang="cs-CZ" dirty="0"/>
              <a:t>Terminály a parkovací systémy</a:t>
            </a:r>
          </a:p>
        </p:txBody>
      </p:sp>
      <p:sp>
        <p:nvSpPr>
          <p:cNvPr id="3" name="Zástupný symbol pro obsah 2"/>
          <p:cNvSpPr>
            <a:spLocks noGrp="1"/>
          </p:cNvSpPr>
          <p:nvPr>
            <p:ph idx="1"/>
          </p:nvPr>
        </p:nvSpPr>
        <p:spPr>
          <a:xfrm>
            <a:off x="457200" y="1340768"/>
            <a:ext cx="8507288" cy="4785395"/>
          </a:xfrm>
        </p:spPr>
        <p:txBody>
          <a:bodyPr>
            <a:normAutofit fontScale="92500" lnSpcReduction="10000"/>
          </a:bodyPr>
          <a:lstStyle/>
          <a:p>
            <a:pPr marL="0" indent="0">
              <a:spcAft>
                <a:spcPts val="600"/>
              </a:spcAft>
              <a:buNone/>
            </a:pPr>
            <a:r>
              <a:rPr lang="cs-CZ" sz="2600" b="1" dirty="0"/>
              <a:t>Příjemci</a:t>
            </a:r>
          </a:p>
          <a:p>
            <a:pPr lvl="0">
              <a:spcAft>
                <a:spcPts val="600"/>
              </a:spcAft>
              <a:buFont typeface="Wingdings" panose="05000000000000000000" pitchFamily="2" charset="2"/>
              <a:buChar char="Ø"/>
            </a:pPr>
            <a:r>
              <a:rPr lang="cs-CZ" sz="2600" dirty="0"/>
              <a:t>kraje,</a:t>
            </a:r>
          </a:p>
          <a:p>
            <a:pPr lvl="0">
              <a:spcAft>
                <a:spcPts val="600"/>
              </a:spcAft>
              <a:buFont typeface="Wingdings" panose="05000000000000000000" pitchFamily="2" charset="2"/>
              <a:buChar char="Ø"/>
            </a:pPr>
            <a:r>
              <a:rPr lang="cs-CZ" sz="2600" dirty="0"/>
              <a:t>obce,</a:t>
            </a:r>
          </a:p>
          <a:p>
            <a:pPr lvl="0">
              <a:spcAft>
                <a:spcPts val="600"/>
              </a:spcAft>
              <a:buFont typeface="Wingdings" panose="05000000000000000000" pitchFamily="2" charset="2"/>
              <a:buChar char="Ø"/>
            </a:pPr>
            <a:r>
              <a:rPr lang="cs-CZ" sz="2600" dirty="0"/>
              <a:t>dobrovolné svazky obcí,</a:t>
            </a:r>
          </a:p>
          <a:p>
            <a:pPr lvl="0">
              <a:spcAft>
                <a:spcPts val="600"/>
              </a:spcAft>
              <a:buFont typeface="Wingdings" panose="05000000000000000000" pitchFamily="2" charset="2"/>
              <a:buChar char="Ø"/>
            </a:pPr>
            <a:r>
              <a:rPr lang="cs-CZ" sz="2600" dirty="0"/>
              <a:t>organizace zřizované nebo zakládané kraji,</a:t>
            </a:r>
          </a:p>
          <a:p>
            <a:pPr lvl="0">
              <a:spcAft>
                <a:spcPts val="600"/>
              </a:spcAft>
              <a:buFont typeface="Wingdings" panose="05000000000000000000" pitchFamily="2" charset="2"/>
              <a:buChar char="Ø"/>
            </a:pPr>
            <a:r>
              <a:rPr lang="cs-CZ" sz="2600" dirty="0"/>
              <a:t>organizace zřizované nebo zakládané obcemi,</a:t>
            </a:r>
          </a:p>
          <a:p>
            <a:pPr lvl="0">
              <a:spcAft>
                <a:spcPts val="600"/>
              </a:spcAft>
              <a:buFont typeface="Wingdings" panose="05000000000000000000" pitchFamily="2" charset="2"/>
              <a:buChar char="Ø"/>
            </a:pPr>
            <a:r>
              <a:rPr lang="cs-CZ" sz="2600" dirty="0"/>
              <a:t>organizace zřizované nebo zakládané dobrovolnými svazky obcí,</a:t>
            </a:r>
          </a:p>
          <a:p>
            <a:pPr lvl="0">
              <a:spcAft>
                <a:spcPts val="600"/>
              </a:spcAft>
              <a:buFont typeface="Wingdings" panose="05000000000000000000" pitchFamily="2" charset="2"/>
              <a:buChar char="Ø"/>
            </a:pPr>
            <a:r>
              <a:rPr lang="cs-CZ" sz="2600" dirty="0"/>
              <a:t>dopravci ve veřejné dopravě na základě smlouvy o veřejných službách v přepravě cestujících</a:t>
            </a:r>
            <a:br>
              <a:rPr lang="cs-CZ" sz="2600" dirty="0"/>
            </a:br>
            <a:endParaRPr lang="cs-CZ" sz="2600" dirty="0"/>
          </a:p>
          <a:p>
            <a:pPr marL="0" indent="0">
              <a:buNone/>
            </a:pPr>
            <a:endParaRPr lang="cs-CZ" dirty="0">
              <a:solidFill>
                <a:srgbClr val="00AEEF"/>
              </a:solidFill>
            </a:endParaRPr>
          </a:p>
        </p:txBody>
      </p:sp>
    </p:spTree>
    <p:extLst>
      <p:ext uri="{BB962C8B-B14F-4D97-AF65-F5344CB8AC3E}">
        <p14:creationId xmlns:p14="http://schemas.microsoft.com/office/powerpoint/2010/main" val="303797975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l"/>
            <a:r>
              <a:rPr lang="cs-CZ" dirty="0"/>
              <a:t>Terminály a parkovací systémy</a:t>
            </a:r>
          </a:p>
        </p:txBody>
      </p:sp>
      <p:sp>
        <p:nvSpPr>
          <p:cNvPr id="3" name="Zástupný symbol pro obsah 2"/>
          <p:cNvSpPr>
            <a:spLocks noGrp="1"/>
          </p:cNvSpPr>
          <p:nvPr>
            <p:ph idx="1"/>
          </p:nvPr>
        </p:nvSpPr>
        <p:spPr>
          <a:xfrm>
            <a:off x="457200" y="1340768"/>
            <a:ext cx="8579296" cy="5517232"/>
          </a:xfrm>
        </p:spPr>
        <p:txBody>
          <a:bodyPr>
            <a:normAutofit fontScale="25000" lnSpcReduction="20000"/>
          </a:bodyPr>
          <a:lstStyle/>
          <a:p>
            <a:pPr marL="0" indent="0">
              <a:spcAft>
                <a:spcPts val="600"/>
              </a:spcAft>
              <a:buNone/>
            </a:pPr>
            <a:r>
              <a:rPr lang="cs-CZ" sz="8000" b="1" dirty="0"/>
              <a:t>Hlavní podporované aktivity (min. 85 % celkových způsobilých výdajů)</a:t>
            </a:r>
          </a:p>
          <a:p>
            <a:pPr lvl="0">
              <a:buFont typeface="Wingdings" panose="05000000000000000000" pitchFamily="2" charset="2"/>
              <a:buChar char="Ø"/>
            </a:pPr>
            <a:r>
              <a:rPr lang="cs-CZ" sz="8000" b="1" dirty="0"/>
              <a:t>rekonstrukce, modernizace a výstavba terminálů, včetně rekonstrukce, modernizace a výstavby parkovacích systémů P+R, K+R, B+R </a:t>
            </a:r>
            <a:r>
              <a:rPr lang="cs-CZ" sz="8000" dirty="0"/>
              <a:t>jakožto integrální součásti terminálů, jako významných přestupních uzlů veřejné </a:t>
            </a:r>
            <a:r>
              <a:rPr lang="cs-CZ" sz="8000" dirty="0" smtClean="0"/>
              <a:t>dopravy</a:t>
            </a:r>
            <a:endParaRPr lang="cs-CZ" sz="8000" dirty="0"/>
          </a:p>
          <a:p>
            <a:pPr lvl="0">
              <a:buFont typeface="Wingdings" panose="05000000000000000000" pitchFamily="2" charset="2"/>
              <a:buChar char="Ø"/>
            </a:pPr>
            <a:r>
              <a:rPr lang="cs-CZ" sz="8000" dirty="0"/>
              <a:t>rekonstrukce, modernizace a výstavba </a:t>
            </a:r>
            <a:r>
              <a:rPr lang="cs-CZ" sz="8000" b="1" dirty="0"/>
              <a:t>samostatných</a:t>
            </a:r>
            <a:r>
              <a:rPr lang="cs-CZ" sz="8000" dirty="0"/>
              <a:t> parkovacích systémů P+R, K+R, B+R nebo P+G jako prvků podporujících </a:t>
            </a:r>
            <a:r>
              <a:rPr lang="cs-CZ" sz="8000" dirty="0" err="1" smtClean="0"/>
              <a:t>multimodalitu</a:t>
            </a:r>
            <a:endParaRPr lang="cs-CZ" sz="8000" dirty="0"/>
          </a:p>
          <a:p>
            <a:pPr lvl="0">
              <a:buFont typeface="Wingdings" panose="05000000000000000000" pitchFamily="2" charset="2"/>
              <a:buChar char="Ø"/>
            </a:pPr>
            <a:r>
              <a:rPr lang="cs-CZ" sz="8000" dirty="0"/>
              <a:t>není možná kombinace obou aktivit v jedné žádosti o </a:t>
            </a:r>
            <a:r>
              <a:rPr lang="cs-CZ" sz="8000" dirty="0" smtClean="0"/>
              <a:t>podporu</a:t>
            </a:r>
            <a:endParaRPr lang="cs-CZ" sz="8000" dirty="0"/>
          </a:p>
          <a:p>
            <a:pPr>
              <a:buFont typeface="Wingdings" panose="05000000000000000000" pitchFamily="2" charset="2"/>
              <a:buChar char="Ø"/>
            </a:pPr>
            <a:r>
              <a:rPr lang="cs-CZ" sz="8000" dirty="0"/>
              <a:t>je možná </a:t>
            </a:r>
            <a:r>
              <a:rPr lang="cs-CZ" sz="8000" b="1" dirty="0"/>
              <a:t>realizace souvisejících prvků zvyšujících bezpečnost dopravy </a:t>
            </a:r>
            <a:r>
              <a:rPr lang="cs-CZ" sz="8000" dirty="0"/>
              <a:t>(např. bezbariérové komunikace pro pěší, veřejné osvětlení, prvky inteligentních dopravních systémů), telematiky pro veřejnou dopravu (např. informační systémy pro cestující) a zmírňujících a kompenzačních opatření pro minimalizaci negativních vlivů na životní prostředí (např. výsadba doprovodné zeleně), vždy při současné rekonstrukci, modernizaci nebo výstavbě terminálu či samostatného parkovacího systému</a:t>
            </a:r>
          </a:p>
          <a:p>
            <a:pPr marL="0" lvl="0" indent="0">
              <a:spcAft>
                <a:spcPts val="600"/>
              </a:spcAft>
              <a:buNone/>
            </a:pPr>
            <a:r>
              <a:rPr lang="cs-CZ" dirty="0"/>
              <a:t/>
            </a:r>
            <a:br>
              <a:rPr lang="cs-CZ" dirty="0"/>
            </a:br>
            <a:endParaRPr lang="cs-CZ" dirty="0"/>
          </a:p>
          <a:p>
            <a:pPr marL="0" indent="0">
              <a:buNone/>
            </a:pPr>
            <a:endParaRPr lang="cs-CZ" dirty="0">
              <a:solidFill>
                <a:srgbClr val="00AEEF"/>
              </a:solidFill>
            </a:endParaRPr>
          </a:p>
        </p:txBody>
      </p:sp>
    </p:spTree>
    <p:extLst>
      <p:ext uri="{BB962C8B-B14F-4D97-AF65-F5344CB8AC3E}">
        <p14:creationId xmlns:p14="http://schemas.microsoft.com/office/powerpoint/2010/main" val="272658917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l"/>
            <a:r>
              <a:rPr lang="cs-CZ" dirty="0"/>
              <a:t>Terminály a parkovací systémy</a:t>
            </a:r>
          </a:p>
        </p:txBody>
      </p:sp>
      <p:sp>
        <p:nvSpPr>
          <p:cNvPr id="3" name="Zástupný symbol pro obsah 2"/>
          <p:cNvSpPr>
            <a:spLocks noGrp="1"/>
          </p:cNvSpPr>
          <p:nvPr>
            <p:ph idx="1"/>
          </p:nvPr>
        </p:nvSpPr>
        <p:spPr>
          <a:xfrm>
            <a:off x="457200" y="1340768"/>
            <a:ext cx="8579296" cy="5517232"/>
          </a:xfrm>
        </p:spPr>
        <p:txBody>
          <a:bodyPr>
            <a:normAutofit fontScale="25000" lnSpcReduction="20000"/>
          </a:bodyPr>
          <a:lstStyle/>
          <a:p>
            <a:pPr>
              <a:buFont typeface="Wingdings" panose="05000000000000000000" pitchFamily="2" charset="2"/>
              <a:buChar char="Ø"/>
            </a:pPr>
            <a:r>
              <a:rPr lang="cs-CZ" sz="9600" b="1" dirty="0"/>
              <a:t>Terminálem</a:t>
            </a:r>
            <a:r>
              <a:rPr lang="cs-CZ" sz="9600" dirty="0"/>
              <a:t> se rozumí přestupní uzel veřejné dopravy. Přestupní uzel je místo, ve kterém je cestujícím umožněn přestup mezi více než dvěma linkami pro jeden směr jízdy nebo mezi různými druhy veřejné dopravy. Terminálem je také přestupní uzel složený ze dvou nebo více oddělených částí, mezi kterými existuje přímé propojení bezbariérovou komunikací pro pěší, případně bezbariérovou komunikací pro pěší s přechodem pro chodce o délce max. 200 m.</a:t>
            </a:r>
          </a:p>
          <a:p>
            <a:pPr>
              <a:buFont typeface="Wingdings" panose="05000000000000000000" pitchFamily="2" charset="2"/>
              <a:buChar char="Ø"/>
            </a:pPr>
            <a:endParaRPr lang="cs-CZ" sz="9600" dirty="0"/>
          </a:p>
          <a:p>
            <a:pPr>
              <a:buFont typeface="Wingdings" panose="05000000000000000000" pitchFamily="2" charset="2"/>
              <a:buChar char="Ø"/>
            </a:pPr>
            <a:r>
              <a:rPr lang="cs-CZ" sz="9600" dirty="0"/>
              <a:t>Parkovací systém P+R, K+R a B+R musí být součástí terminálu (přestupního uzlu), nebo mezi ním a samostatnou/izolovanou zastávkou, stanicí nebo přestupním uzlem musí existovat přímé propojení bezbariérovou komunikací pro pěší, případně bezbariérovou komunikací pro pěší s přechodem pro chodce o délce max. 200 m.</a:t>
            </a:r>
          </a:p>
          <a:p>
            <a:pPr marL="0" lvl="0" indent="0">
              <a:spcAft>
                <a:spcPts val="600"/>
              </a:spcAft>
              <a:buNone/>
            </a:pPr>
            <a:r>
              <a:rPr lang="cs-CZ" dirty="0"/>
              <a:t/>
            </a:r>
            <a:br>
              <a:rPr lang="cs-CZ" dirty="0"/>
            </a:br>
            <a:endParaRPr lang="cs-CZ" dirty="0"/>
          </a:p>
          <a:p>
            <a:pPr marL="0" indent="0">
              <a:buNone/>
            </a:pPr>
            <a:endParaRPr lang="cs-CZ" dirty="0">
              <a:solidFill>
                <a:srgbClr val="00AEEF"/>
              </a:solidFill>
            </a:endParaRPr>
          </a:p>
        </p:txBody>
      </p:sp>
    </p:spTree>
    <p:extLst>
      <p:ext uri="{BB962C8B-B14F-4D97-AF65-F5344CB8AC3E}">
        <p14:creationId xmlns:p14="http://schemas.microsoft.com/office/powerpoint/2010/main" val="420555436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l"/>
            <a:r>
              <a:rPr lang="cs-CZ" dirty="0"/>
              <a:t>Terminály a parkovací systémy</a:t>
            </a:r>
          </a:p>
        </p:txBody>
      </p:sp>
      <p:sp>
        <p:nvSpPr>
          <p:cNvPr id="3" name="Zástupný symbol pro obsah 2"/>
          <p:cNvSpPr>
            <a:spLocks noGrp="1"/>
          </p:cNvSpPr>
          <p:nvPr>
            <p:ph idx="1"/>
          </p:nvPr>
        </p:nvSpPr>
        <p:spPr>
          <a:xfrm>
            <a:off x="457200" y="1340768"/>
            <a:ext cx="8579296" cy="5517232"/>
          </a:xfrm>
        </p:spPr>
        <p:txBody>
          <a:bodyPr>
            <a:normAutofit/>
          </a:bodyPr>
          <a:lstStyle/>
          <a:p>
            <a:pPr>
              <a:buFont typeface="Wingdings" panose="05000000000000000000" pitchFamily="2" charset="2"/>
              <a:buChar char="Ø"/>
            </a:pPr>
            <a:r>
              <a:rPr lang="cs-CZ" sz="2400" b="1" dirty="0"/>
              <a:t>Samostatný parkovací systém</a:t>
            </a:r>
            <a:r>
              <a:rPr lang="cs-CZ" sz="2400" dirty="0"/>
              <a:t> je takový parkovací systém, který není součástí projektu terminálu v IROP a nezahrnuje infrastrukturu pro veřejnou dopravu (nezahrnuje zastávky ve stávajícím terminálu, stávající stanici, stávající samostatnou zastávku, na kterou je vázán).</a:t>
            </a:r>
          </a:p>
          <a:p>
            <a:pPr marL="0" lvl="0" indent="0">
              <a:spcAft>
                <a:spcPts val="600"/>
              </a:spcAft>
              <a:buNone/>
            </a:pPr>
            <a:r>
              <a:rPr lang="cs-CZ" dirty="0"/>
              <a:t/>
            </a:r>
            <a:br>
              <a:rPr lang="cs-CZ" dirty="0"/>
            </a:br>
            <a:endParaRPr lang="cs-CZ" dirty="0"/>
          </a:p>
          <a:p>
            <a:pPr marL="0" indent="0">
              <a:buNone/>
            </a:pPr>
            <a:endParaRPr lang="cs-CZ" dirty="0">
              <a:solidFill>
                <a:srgbClr val="00AEEF"/>
              </a:solidFill>
            </a:endParaRPr>
          </a:p>
        </p:txBody>
      </p:sp>
    </p:spTree>
    <p:extLst>
      <p:ext uri="{BB962C8B-B14F-4D97-AF65-F5344CB8AC3E}">
        <p14:creationId xmlns:p14="http://schemas.microsoft.com/office/powerpoint/2010/main" val="333385645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l"/>
            <a:r>
              <a:rPr lang="cs-CZ" dirty="0"/>
              <a:t>Terminály a parkovací systémy</a:t>
            </a:r>
          </a:p>
        </p:txBody>
      </p:sp>
      <p:sp>
        <p:nvSpPr>
          <p:cNvPr id="3" name="Zástupný symbol pro obsah 2"/>
          <p:cNvSpPr>
            <a:spLocks noGrp="1"/>
          </p:cNvSpPr>
          <p:nvPr>
            <p:ph idx="1"/>
          </p:nvPr>
        </p:nvSpPr>
        <p:spPr>
          <a:xfrm>
            <a:off x="457200" y="1340768"/>
            <a:ext cx="8579296" cy="5517232"/>
          </a:xfrm>
        </p:spPr>
        <p:txBody>
          <a:bodyPr>
            <a:normAutofit fontScale="85000" lnSpcReduction="20000"/>
          </a:bodyPr>
          <a:lstStyle/>
          <a:p>
            <a:pPr marL="0" indent="0">
              <a:buNone/>
            </a:pPr>
            <a:r>
              <a:rPr lang="cs-CZ" sz="2800" b="1" dirty="0"/>
              <a:t>Vedlejší podporované aktivity </a:t>
            </a:r>
          </a:p>
          <a:p>
            <a:pPr marL="0" indent="0">
              <a:buNone/>
            </a:pPr>
            <a:r>
              <a:rPr lang="cs-CZ" sz="2800" b="1" dirty="0"/>
              <a:t>(max. 15 % celkových způsobilých výdajů)</a:t>
            </a:r>
          </a:p>
          <a:p>
            <a:pPr marL="0" indent="0">
              <a:buNone/>
            </a:pPr>
            <a:endParaRPr lang="cs-CZ" sz="2400" b="1" dirty="0"/>
          </a:p>
          <a:p>
            <a:pPr>
              <a:buFont typeface="Wingdings" panose="05000000000000000000" pitchFamily="2" charset="2"/>
              <a:buChar char="Ø"/>
            </a:pPr>
            <a:r>
              <a:rPr lang="cs-CZ" sz="2800" dirty="0"/>
              <a:t>realizace stavbou vyvolaných investic (úpravy a přeložky komunikací, </a:t>
            </a:r>
            <a:r>
              <a:rPr lang="cs-CZ" sz="2800" dirty="0" smtClean="0"/>
              <a:t>inženýrských </a:t>
            </a:r>
            <a:r>
              <a:rPr lang="cs-CZ" sz="2800" dirty="0"/>
              <a:t>sítí),</a:t>
            </a:r>
          </a:p>
          <a:p>
            <a:pPr>
              <a:buFont typeface="Wingdings" panose="05000000000000000000" pitchFamily="2" charset="2"/>
              <a:buChar char="Ø"/>
            </a:pPr>
            <a:r>
              <a:rPr lang="cs-CZ" sz="2800" dirty="0"/>
              <a:t>zpracování projektových dokumentací (vč. dokumentací v procesu EIA),</a:t>
            </a:r>
          </a:p>
          <a:p>
            <a:pPr>
              <a:buFont typeface="Wingdings" panose="05000000000000000000" pitchFamily="2" charset="2"/>
              <a:buChar char="Ø"/>
            </a:pPr>
            <a:r>
              <a:rPr lang="cs-CZ" sz="2800" dirty="0"/>
              <a:t>výkup nemovitostí podmiňujících výstavbu (pozemky, stavby do 10% CZV),</a:t>
            </a:r>
          </a:p>
          <a:p>
            <a:pPr lvl="0">
              <a:spcAft>
                <a:spcPts val="600"/>
              </a:spcAft>
              <a:buFont typeface="Wingdings" panose="05000000000000000000" pitchFamily="2" charset="2"/>
              <a:buChar char="Ø"/>
            </a:pPr>
            <a:r>
              <a:rPr lang="cs-CZ" sz="2800" dirty="0"/>
              <a:t>zabezpečení výstavby (TDI, AD, BOZP, geodetické práce, </a:t>
            </a:r>
            <a:r>
              <a:rPr lang="cs-CZ" sz="2800" dirty="0" err="1"/>
              <a:t>inženýring</a:t>
            </a:r>
            <a:r>
              <a:rPr lang="cs-CZ" sz="2800" dirty="0"/>
              <a:t>),</a:t>
            </a:r>
          </a:p>
          <a:p>
            <a:pPr lvl="0">
              <a:buFont typeface="Wingdings" panose="05000000000000000000" pitchFamily="2" charset="2"/>
              <a:buChar char="Ø"/>
            </a:pPr>
            <a:r>
              <a:rPr lang="cs-CZ" sz="2800" dirty="0"/>
              <a:t>zpracování studie proveditelnosti,</a:t>
            </a:r>
          </a:p>
          <a:p>
            <a:pPr lvl="0">
              <a:buFont typeface="Wingdings" panose="05000000000000000000" pitchFamily="2" charset="2"/>
              <a:buChar char="Ø"/>
            </a:pPr>
            <a:r>
              <a:rPr lang="cs-CZ" sz="2800" dirty="0"/>
              <a:t>povinná publicita.</a:t>
            </a:r>
            <a:endParaRPr lang="cs-CZ" altLang="cs-CZ" sz="2400" dirty="0"/>
          </a:p>
          <a:p>
            <a:pPr marL="0" lvl="0" indent="0">
              <a:spcAft>
                <a:spcPts val="600"/>
              </a:spcAft>
              <a:buNone/>
            </a:pPr>
            <a:r>
              <a:rPr lang="cs-CZ" dirty="0"/>
              <a:t/>
            </a:r>
            <a:br>
              <a:rPr lang="cs-CZ" dirty="0"/>
            </a:br>
            <a:endParaRPr lang="cs-CZ" dirty="0"/>
          </a:p>
          <a:p>
            <a:pPr marL="0" indent="0">
              <a:buNone/>
            </a:pPr>
            <a:endParaRPr lang="cs-CZ" dirty="0">
              <a:solidFill>
                <a:srgbClr val="00AEEF"/>
              </a:solidFill>
            </a:endParaRPr>
          </a:p>
        </p:txBody>
      </p:sp>
    </p:spTree>
    <p:extLst>
      <p:ext uri="{BB962C8B-B14F-4D97-AF65-F5344CB8AC3E}">
        <p14:creationId xmlns:p14="http://schemas.microsoft.com/office/powerpoint/2010/main" val="95444709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l"/>
            <a:r>
              <a:rPr lang="cs-CZ" dirty="0"/>
              <a:t>Terminály a parkovací systémy</a:t>
            </a:r>
          </a:p>
        </p:txBody>
      </p:sp>
      <p:sp>
        <p:nvSpPr>
          <p:cNvPr id="3" name="Zástupný symbol pro obsah 2"/>
          <p:cNvSpPr>
            <a:spLocks noGrp="1"/>
          </p:cNvSpPr>
          <p:nvPr>
            <p:ph idx="1"/>
          </p:nvPr>
        </p:nvSpPr>
        <p:spPr>
          <a:xfrm>
            <a:off x="457200" y="1340768"/>
            <a:ext cx="8579296" cy="4968552"/>
          </a:xfrm>
        </p:spPr>
        <p:txBody>
          <a:bodyPr>
            <a:normAutofit fontScale="55000" lnSpcReduction="20000"/>
          </a:bodyPr>
          <a:lstStyle/>
          <a:p>
            <a:pPr marL="0" indent="0">
              <a:buNone/>
            </a:pPr>
            <a:r>
              <a:rPr lang="cs-CZ" sz="3400" b="1" dirty="0"/>
              <a:t>Podmínky veřejné podpory</a:t>
            </a:r>
          </a:p>
          <a:p>
            <a:pPr marL="0" indent="0">
              <a:buNone/>
            </a:pPr>
            <a:endParaRPr lang="cs-CZ" sz="2800" b="1" dirty="0"/>
          </a:p>
          <a:p>
            <a:pPr marL="0" indent="0">
              <a:buNone/>
            </a:pPr>
            <a:r>
              <a:rPr lang="cs-CZ" sz="3600" dirty="0">
                <a:solidFill>
                  <a:srgbClr val="FF0000"/>
                </a:solidFill>
              </a:rPr>
              <a:t>Na jeden projekt bude poskytnuta podpora z EFRR a SR v maximální souhrnné výši 100 mil. Kč</a:t>
            </a:r>
          </a:p>
          <a:p>
            <a:pPr lvl="0">
              <a:buFont typeface="Wingdings" panose="05000000000000000000" pitchFamily="2" charset="2"/>
              <a:buChar char="Ø"/>
            </a:pPr>
            <a:endParaRPr lang="cs-CZ" sz="2800" dirty="0" smtClean="0"/>
          </a:p>
          <a:p>
            <a:pPr lvl="0">
              <a:buFont typeface="Wingdings" panose="05000000000000000000" pitchFamily="2" charset="2"/>
              <a:buChar char="Ø"/>
            </a:pPr>
            <a:r>
              <a:rPr lang="cs-CZ" sz="2800" dirty="0" smtClean="0"/>
              <a:t>Podpora </a:t>
            </a:r>
            <a:r>
              <a:rPr lang="cs-CZ" sz="2800" dirty="0"/>
              <a:t>projektů v souladu s nařízením Evropské komise č. 651/2014 </a:t>
            </a:r>
            <a:r>
              <a:rPr lang="pl-PL" sz="2800" dirty="0"/>
              <a:t>ze dne 17. června 2014</a:t>
            </a:r>
            <a:r>
              <a:rPr lang="cs-CZ" sz="2800" dirty="0"/>
              <a:t>, oddíl 13 Podpora na místní infrastrukturu, článek 56 Investiční podpora na místní infrastrukturu.</a:t>
            </a:r>
          </a:p>
          <a:p>
            <a:pPr lvl="0">
              <a:buFont typeface="Wingdings" panose="05000000000000000000" pitchFamily="2" charset="2"/>
              <a:buChar char="Ø"/>
            </a:pPr>
            <a:r>
              <a:rPr lang="cs-CZ" sz="2800" dirty="0"/>
              <a:t>Infrastruktura musí být k dispozici uživatelům, kteří o ni projeví zájem, za otevřených, transparentních a nediskriminačních podmínek.</a:t>
            </a:r>
          </a:p>
          <a:p>
            <a:pPr lvl="0">
              <a:buFont typeface="Wingdings" panose="05000000000000000000" pitchFamily="2" charset="2"/>
              <a:buChar char="Ø"/>
            </a:pPr>
            <a:r>
              <a:rPr lang="cs-CZ" sz="2800" dirty="0"/>
              <a:t>Cena účtovaná za užívání infrastruktury musí odpovídat ceně tržní.</a:t>
            </a:r>
          </a:p>
          <a:p>
            <a:pPr lvl="0">
              <a:buFont typeface="Wingdings" panose="05000000000000000000" pitchFamily="2" charset="2"/>
              <a:buChar char="Ø"/>
            </a:pPr>
            <a:r>
              <a:rPr lang="cs-CZ" sz="2800" dirty="0"/>
              <a:t>Investice nebudou představovat vyhrazenou infrastrukturu.</a:t>
            </a:r>
          </a:p>
          <a:p>
            <a:pPr lvl="0">
              <a:buFont typeface="Wingdings" panose="05000000000000000000" pitchFamily="2" charset="2"/>
              <a:buChar char="Ø"/>
            </a:pPr>
            <a:r>
              <a:rPr lang="cs-CZ" sz="2800" dirty="0"/>
              <a:t>Infrastruktura zůstane ve vlastnictví příjemce podpory.</a:t>
            </a:r>
          </a:p>
          <a:p>
            <a:pPr lvl="0">
              <a:buFont typeface="Wingdings" panose="05000000000000000000" pitchFamily="2" charset="2"/>
              <a:buChar char="Ø"/>
            </a:pPr>
            <a:r>
              <a:rPr lang="cs-CZ" sz="2800" dirty="0"/>
              <a:t>Pokud se příjemce rozhodne, že sám nebude provozovatelem infrastruktury, vybere provozovatele na základě otevřeného, transparentního a nediskriminačního výběrového řízení, aby se zajistil pronájem za tržní cenu.</a:t>
            </a:r>
          </a:p>
          <a:p>
            <a:pPr lvl="0">
              <a:buFont typeface="Wingdings" panose="05000000000000000000" pitchFamily="2" charset="2"/>
              <a:buChar char="Ø"/>
            </a:pPr>
            <a:r>
              <a:rPr lang="cs-CZ" sz="2800" dirty="0"/>
              <a:t>Komerční prostory v rámci terminálů budou pronajaty na základě otevřeného, transparentního a nediskriminačního výběrového řízení.</a:t>
            </a:r>
          </a:p>
          <a:p>
            <a:pPr lvl="0">
              <a:buFont typeface="Wingdings" panose="05000000000000000000" pitchFamily="2" charset="2"/>
              <a:buChar char="Ø"/>
            </a:pPr>
            <a:r>
              <a:rPr lang="cs-CZ" sz="2800" dirty="0"/>
              <a:t>Podpora podléhá </a:t>
            </a:r>
            <a:r>
              <a:rPr lang="cs-CZ" sz="2800" b="1" dirty="0"/>
              <a:t>motivačnímu účinku </a:t>
            </a:r>
            <a:r>
              <a:rPr lang="cs-CZ" sz="2800" dirty="0"/>
              <a:t>podle čl. 6 nařízení 651/2014</a:t>
            </a:r>
            <a:r>
              <a:rPr lang="cs-CZ" sz="2800" dirty="0" smtClean="0"/>
              <a:t>.</a:t>
            </a:r>
          </a:p>
          <a:p>
            <a:pPr lvl="0">
              <a:buFont typeface="Wingdings" panose="05000000000000000000" pitchFamily="2" charset="2"/>
              <a:buChar char="Ø"/>
            </a:pPr>
            <a:endParaRPr lang="cs-CZ" dirty="0"/>
          </a:p>
          <a:p>
            <a:pPr marL="0" indent="0">
              <a:buNone/>
            </a:pPr>
            <a:endParaRPr lang="cs-CZ" dirty="0">
              <a:solidFill>
                <a:srgbClr val="00AEEF"/>
              </a:solidFill>
            </a:endParaRPr>
          </a:p>
        </p:txBody>
      </p:sp>
    </p:spTree>
    <p:extLst>
      <p:ext uri="{BB962C8B-B14F-4D97-AF65-F5344CB8AC3E}">
        <p14:creationId xmlns:p14="http://schemas.microsoft.com/office/powerpoint/2010/main" val="816148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l"/>
            <a:r>
              <a:rPr lang="cs-CZ" dirty="0"/>
              <a:t>Terminály a parkovací systémy</a:t>
            </a:r>
          </a:p>
        </p:txBody>
      </p:sp>
      <p:sp>
        <p:nvSpPr>
          <p:cNvPr id="3" name="Zástupný symbol pro obsah 2"/>
          <p:cNvSpPr>
            <a:spLocks noGrp="1"/>
          </p:cNvSpPr>
          <p:nvPr>
            <p:ph idx="1"/>
          </p:nvPr>
        </p:nvSpPr>
        <p:spPr>
          <a:xfrm>
            <a:off x="457200" y="1340768"/>
            <a:ext cx="8579296" cy="5517232"/>
          </a:xfrm>
        </p:spPr>
        <p:txBody>
          <a:bodyPr>
            <a:normAutofit lnSpcReduction="10000"/>
          </a:bodyPr>
          <a:lstStyle/>
          <a:p>
            <a:pPr marL="0" indent="0">
              <a:buNone/>
            </a:pPr>
            <a:r>
              <a:rPr lang="cs-CZ" sz="2000" b="1" dirty="0"/>
              <a:t>Motivační účinek</a:t>
            </a:r>
          </a:p>
          <a:p>
            <a:pPr>
              <a:buFont typeface="Wingdings" panose="05000000000000000000" pitchFamily="2" charset="2"/>
              <a:buChar char="Ø"/>
            </a:pPr>
            <a:endParaRPr lang="cs-CZ" sz="1800" b="1" dirty="0"/>
          </a:p>
          <a:p>
            <a:pPr lvl="0">
              <a:buFont typeface="Wingdings" panose="05000000000000000000" pitchFamily="2" charset="2"/>
              <a:buChar char="Ø"/>
            </a:pPr>
            <a:r>
              <a:rPr lang="cs-CZ" sz="2000" dirty="0"/>
              <a:t>Podpora vykazuje motivační účinek, jestliže příjemce zahájí další činnosti, které přispívají k rozvoji dané oblasti a které by bez poskytnutí podpory nevykonával nebo by ji vykonával omezeným nebo jiným způsobem nebo v jiném umístění.</a:t>
            </a:r>
          </a:p>
          <a:p>
            <a:pPr lvl="0">
              <a:buFont typeface="Wingdings" panose="05000000000000000000" pitchFamily="2" charset="2"/>
              <a:buChar char="Ø"/>
            </a:pPr>
            <a:r>
              <a:rPr lang="cs-CZ" sz="2000" dirty="0"/>
              <a:t>Podpora má motivační účinek, pokud příjemce předložil žádost o podporu před zahájením prací na projektu nebo činnosti.</a:t>
            </a:r>
          </a:p>
          <a:p>
            <a:pPr lvl="0">
              <a:buFont typeface="Wingdings" panose="05000000000000000000" pitchFamily="2" charset="2"/>
              <a:buChar char="Ø"/>
            </a:pPr>
            <a:r>
              <a:rPr lang="cs-CZ" sz="2000" dirty="0"/>
              <a:t>Činnosti, které </a:t>
            </a:r>
            <a:r>
              <a:rPr lang="cs-CZ" sz="2000" b="1" dirty="0"/>
              <a:t>není možné zahájit před podáním žádosti</a:t>
            </a:r>
            <a:r>
              <a:rPr lang="cs-CZ" sz="2000" dirty="0"/>
              <a:t> o podporu:</a:t>
            </a:r>
          </a:p>
          <a:p>
            <a:pPr lvl="1">
              <a:buFont typeface="Wingdings" panose="05000000000000000000" pitchFamily="2" charset="2"/>
              <a:buChar char="Ø"/>
            </a:pPr>
            <a:r>
              <a:rPr lang="cs-CZ" sz="1800" dirty="0"/>
              <a:t>uzavírání smluvních vztahů zahrnujících sankce pro žadatele při </a:t>
            </a:r>
            <a:r>
              <a:rPr lang="cs-CZ" sz="1800" dirty="0" err="1"/>
              <a:t>nerealizaci</a:t>
            </a:r>
            <a:r>
              <a:rPr lang="cs-CZ" sz="1800" dirty="0"/>
              <a:t> investice,</a:t>
            </a:r>
          </a:p>
          <a:p>
            <a:pPr lvl="1">
              <a:buFont typeface="Wingdings" panose="05000000000000000000" pitchFamily="2" charset="2"/>
              <a:buChar char="Ø"/>
            </a:pPr>
            <a:r>
              <a:rPr lang="cs-CZ" sz="1800" dirty="0"/>
              <a:t>uzavření kupní smlouvy na nákup nemovitosti, bude-li pořizovací cena zahrnuta ve způsobilých výdajích,</a:t>
            </a:r>
          </a:p>
          <a:p>
            <a:pPr lvl="1">
              <a:buFont typeface="Wingdings" panose="05000000000000000000" pitchFamily="2" charset="2"/>
              <a:buChar char="Ø"/>
            </a:pPr>
            <a:r>
              <a:rPr lang="cs-CZ" sz="1800" dirty="0"/>
              <a:t>zahájení zadávacích/výběrových řízení a/nebo uzavření smlouvy k činnostem, které nespadají do přípravných prací (realizace staveb, pořízení majetku).</a:t>
            </a:r>
          </a:p>
          <a:p>
            <a:pPr marL="0" lvl="0" indent="0">
              <a:spcAft>
                <a:spcPts val="600"/>
              </a:spcAft>
              <a:buNone/>
            </a:pPr>
            <a:r>
              <a:rPr lang="cs-CZ" dirty="0"/>
              <a:t/>
            </a:r>
            <a:br>
              <a:rPr lang="cs-CZ" dirty="0"/>
            </a:br>
            <a:endParaRPr lang="cs-CZ" dirty="0"/>
          </a:p>
          <a:p>
            <a:pPr marL="0" indent="0">
              <a:buNone/>
            </a:pPr>
            <a:endParaRPr lang="cs-CZ" dirty="0">
              <a:solidFill>
                <a:srgbClr val="00AEEF"/>
              </a:solidFill>
            </a:endParaRPr>
          </a:p>
        </p:txBody>
      </p:sp>
    </p:spTree>
    <p:extLst>
      <p:ext uri="{BB962C8B-B14F-4D97-AF65-F5344CB8AC3E}">
        <p14:creationId xmlns:p14="http://schemas.microsoft.com/office/powerpoint/2010/main" val="387297929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l"/>
            <a:r>
              <a:rPr lang="cs-CZ" dirty="0"/>
              <a:t>Terminály a parkovací systémy</a:t>
            </a:r>
          </a:p>
        </p:txBody>
      </p:sp>
      <p:sp>
        <p:nvSpPr>
          <p:cNvPr id="3" name="Zástupný symbol pro obsah 2"/>
          <p:cNvSpPr>
            <a:spLocks noGrp="1"/>
          </p:cNvSpPr>
          <p:nvPr>
            <p:ph idx="1"/>
          </p:nvPr>
        </p:nvSpPr>
        <p:spPr>
          <a:xfrm>
            <a:off x="457200" y="1340768"/>
            <a:ext cx="8579296" cy="5517232"/>
          </a:xfrm>
        </p:spPr>
        <p:txBody>
          <a:bodyPr>
            <a:normAutofit fontScale="85000" lnSpcReduction="20000"/>
          </a:bodyPr>
          <a:lstStyle/>
          <a:p>
            <a:pPr marL="0" indent="0">
              <a:buNone/>
            </a:pPr>
            <a:r>
              <a:rPr lang="cs-CZ" sz="2400" b="1" dirty="0"/>
              <a:t>Nezpůsobilé </a:t>
            </a:r>
            <a:r>
              <a:rPr lang="cs-CZ" sz="2400" b="1" dirty="0" smtClean="0"/>
              <a:t>výdaje</a:t>
            </a:r>
            <a:endParaRPr lang="cs-CZ" sz="2400" b="1" dirty="0"/>
          </a:p>
          <a:p>
            <a:pPr lvl="0">
              <a:buFont typeface="Wingdings" panose="05000000000000000000" pitchFamily="2" charset="2"/>
              <a:buChar char="Ø"/>
            </a:pPr>
            <a:r>
              <a:rPr lang="cs-CZ" sz="2400" dirty="0"/>
              <a:t>např. výdaje na realizaci samostatných/izolovaných zastávek,</a:t>
            </a:r>
          </a:p>
          <a:p>
            <a:pPr lvl="0">
              <a:buFont typeface="Wingdings" panose="05000000000000000000" pitchFamily="2" charset="2"/>
              <a:buChar char="Ø"/>
            </a:pPr>
            <a:r>
              <a:rPr lang="cs-CZ" sz="2400" dirty="0"/>
              <a:t>výdaje na vybavení provozních budov, objektů a uzavřených prostor</a:t>
            </a:r>
            <a:br>
              <a:rPr lang="cs-CZ" sz="2400" dirty="0"/>
            </a:br>
            <a:r>
              <a:rPr lang="cs-CZ" sz="2400" dirty="0"/>
              <a:t>pro cestující neuvedené mezi způsobilými výdaji,</a:t>
            </a:r>
          </a:p>
          <a:p>
            <a:pPr lvl="0">
              <a:buFont typeface="Wingdings" panose="05000000000000000000" pitchFamily="2" charset="2"/>
              <a:buChar char="Ø"/>
            </a:pPr>
            <a:r>
              <a:rPr lang="cs-CZ" sz="2400" dirty="0"/>
              <a:t>výdaje na realizaci části parkovacího systému odpovídající podílu počtu nových nebo rekonstruovaných/modernizovaných parkovacích míst, které nevyplývají z dopravně inženýrské analýzy kapacitního řešení celého parkoviště pro podporu </a:t>
            </a:r>
            <a:r>
              <a:rPr lang="cs-CZ" sz="2400" dirty="0" err="1"/>
              <a:t>multimodality</a:t>
            </a:r>
            <a:r>
              <a:rPr lang="cs-CZ" sz="2400" dirty="0"/>
              <a:t>, na celkovém počtu nových nebo rekonstruovaných/modernizovaných parkovacích míst,</a:t>
            </a:r>
          </a:p>
          <a:p>
            <a:pPr lvl="0">
              <a:buFont typeface="Wingdings" panose="05000000000000000000" pitchFamily="2" charset="2"/>
              <a:buChar char="Ø"/>
            </a:pPr>
            <a:r>
              <a:rPr lang="cs-CZ" sz="2400" dirty="0"/>
              <a:t>výdaje na realizaci samostatných objektů pro komerční aktivity a venkovních ploch pro stánkový prodej,</a:t>
            </a:r>
          </a:p>
          <a:p>
            <a:pPr lvl="0">
              <a:buFont typeface="Wingdings" panose="05000000000000000000" pitchFamily="2" charset="2"/>
              <a:buChar char="Ø"/>
            </a:pPr>
            <a:r>
              <a:rPr lang="cs-CZ" sz="2400" dirty="0"/>
              <a:t>výdaje na sochy, kašny a jiná umělecká díla,</a:t>
            </a:r>
          </a:p>
          <a:p>
            <a:pPr lvl="0">
              <a:buFont typeface="Wingdings" panose="05000000000000000000" pitchFamily="2" charset="2"/>
              <a:buChar char="Ø"/>
            </a:pPr>
            <a:r>
              <a:rPr lang="cs-CZ" sz="2400" dirty="0"/>
              <a:t>výdaje na údržbu a opravu,</a:t>
            </a:r>
          </a:p>
          <a:p>
            <a:pPr lvl="0">
              <a:buFont typeface="Wingdings" panose="05000000000000000000" pitchFamily="2" charset="2"/>
              <a:buChar char="Ø"/>
            </a:pPr>
            <a:r>
              <a:rPr lang="cs-CZ" sz="2400" dirty="0"/>
              <a:t>výdaje na zajištění náhradní dopravy/výlukového provozu,</a:t>
            </a:r>
          </a:p>
          <a:p>
            <a:pPr lvl="0">
              <a:buFont typeface="Wingdings" panose="05000000000000000000" pitchFamily="2" charset="2"/>
              <a:buChar char="Ø"/>
            </a:pPr>
            <a:r>
              <a:rPr lang="cs-CZ" sz="2400" dirty="0"/>
              <a:t>výdaje v rozporu s motivačním účinkem,</a:t>
            </a:r>
          </a:p>
          <a:p>
            <a:pPr lvl="0">
              <a:buFont typeface="Wingdings" panose="05000000000000000000" pitchFamily="2" charset="2"/>
              <a:buChar char="Ø"/>
            </a:pPr>
            <a:r>
              <a:rPr lang="cs-CZ" sz="2400" dirty="0"/>
              <a:t>výdaje na zpracování zadávacích dokumentací/podmínek k VZ.</a:t>
            </a:r>
          </a:p>
          <a:p>
            <a:pPr marL="0" lvl="0" indent="0">
              <a:spcAft>
                <a:spcPts val="600"/>
              </a:spcAft>
              <a:buNone/>
            </a:pPr>
            <a:r>
              <a:rPr lang="cs-CZ" dirty="0"/>
              <a:t/>
            </a:r>
            <a:br>
              <a:rPr lang="cs-CZ" dirty="0"/>
            </a:br>
            <a:endParaRPr lang="cs-CZ" dirty="0"/>
          </a:p>
          <a:p>
            <a:pPr marL="0" indent="0">
              <a:buNone/>
            </a:pPr>
            <a:endParaRPr lang="cs-CZ" dirty="0">
              <a:solidFill>
                <a:srgbClr val="00AEEF"/>
              </a:solidFill>
            </a:endParaRPr>
          </a:p>
        </p:txBody>
      </p:sp>
    </p:spTree>
    <p:extLst>
      <p:ext uri="{BB962C8B-B14F-4D97-AF65-F5344CB8AC3E}">
        <p14:creationId xmlns:p14="http://schemas.microsoft.com/office/powerpoint/2010/main" val="30473023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l"/>
            <a:r>
              <a:rPr lang="cs-CZ" dirty="0" smtClean="0"/>
              <a:t>Definice indikátorů</a:t>
            </a:r>
            <a:endParaRPr lang="cs-CZ" dirty="0"/>
          </a:p>
        </p:txBody>
      </p:sp>
      <p:sp>
        <p:nvSpPr>
          <p:cNvPr id="3" name="Zástupný symbol pro obsah 2"/>
          <p:cNvSpPr>
            <a:spLocks noGrp="1"/>
          </p:cNvSpPr>
          <p:nvPr>
            <p:ph idx="1"/>
          </p:nvPr>
        </p:nvSpPr>
        <p:spPr>
          <a:xfrm>
            <a:off x="457200" y="1268760"/>
            <a:ext cx="8579296" cy="5400600"/>
          </a:xfrm>
        </p:spPr>
        <p:txBody>
          <a:bodyPr>
            <a:normAutofit fontScale="70000" lnSpcReduction="20000"/>
          </a:bodyPr>
          <a:lstStyle/>
          <a:p>
            <a:pPr marL="0" indent="0">
              <a:buNone/>
            </a:pPr>
            <a:r>
              <a:rPr lang="cs-CZ" sz="4500" b="1" dirty="0" smtClean="0">
                <a:solidFill>
                  <a:srgbClr val="00AEEF"/>
                </a:solidFill>
              </a:rPr>
              <a:t>Počet nových nebo rekonstruovaných přestupních terminálů ve veřejné dopravě </a:t>
            </a:r>
          </a:p>
          <a:p>
            <a:pPr marL="0" indent="0">
              <a:buNone/>
            </a:pPr>
            <a:r>
              <a:rPr lang="cs-CZ" i="1" dirty="0"/>
              <a:t>„Počet nových nebo zrekonstruovaných přestupních terminálů veřejné hromadné </a:t>
            </a:r>
            <a:r>
              <a:rPr lang="cs-CZ" i="1" dirty="0" smtClean="0"/>
              <a:t>dopravy.“</a:t>
            </a:r>
          </a:p>
          <a:p>
            <a:pPr marL="0" indent="0">
              <a:buNone/>
            </a:pPr>
            <a:endParaRPr lang="cs-CZ" i="1" dirty="0"/>
          </a:p>
          <a:p>
            <a:pPr marL="0" indent="0">
              <a:buNone/>
            </a:pPr>
            <a:r>
              <a:rPr lang="cs-CZ" sz="3100" b="1" u="sng" dirty="0"/>
              <a:t>Cílová hodnota:</a:t>
            </a:r>
            <a:r>
              <a:rPr lang="cs-CZ" sz="3100" dirty="0"/>
              <a:t> plánovaný počet všech vybudovaných nebo rekonstruovaných či modernizovaných terminálů. Žadatel se zavazuje stanovenou hodnotu naplnit k datu ukončení realizace </a:t>
            </a:r>
            <a:r>
              <a:rPr lang="cs-CZ" sz="3100" dirty="0" smtClean="0"/>
              <a:t>projektu.</a:t>
            </a:r>
            <a:endParaRPr lang="cs-CZ" sz="3100" dirty="0"/>
          </a:p>
          <a:p>
            <a:pPr marL="0" indent="0">
              <a:buNone/>
            </a:pPr>
            <a:r>
              <a:rPr lang="cs-CZ" sz="3100" b="1" u="sng" dirty="0"/>
              <a:t>Dosažená </a:t>
            </a:r>
            <a:r>
              <a:rPr lang="cs-CZ" sz="3100" b="1" u="sng" dirty="0" smtClean="0"/>
              <a:t>hodnota:</a:t>
            </a:r>
            <a:r>
              <a:rPr lang="cs-CZ" sz="3100" dirty="0" smtClean="0"/>
              <a:t> </a:t>
            </a:r>
            <a:r>
              <a:rPr lang="cs-CZ" sz="3100" dirty="0"/>
              <a:t>skutečný počet všech vybudovaných nebo rekonstruovaných či modernizovaných </a:t>
            </a:r>
            <a:r>
              <a:rPr lang="cs-CZ" sz="3100" dirty="0" smtClean="0"/>
              <a:t>terminálů.</a:t>
            </a:r>
            <a:endParaRPr lang="cs-CZ" sz="3100" dirty="0"/>
          </a:p>
          <a:p>
            <a:pPr marL="0" indent="0">
              <a:buNone/>
            </a:pPr>
            <a:r>
              <a:rPr lang="cs-CZ" sz="3100" b="1" u="sng" dirty="0"/>
              <a:t>Tolerance:</a:t>
            </a:r>
            <a:r>
              <a:rPr lang="cs-CZ" sz="3100" b="1" dirty="0"/>
              <a:t> žádná</a:t>
            </a:r>
            <a:r>
              <a:rPr lang="cs-CZ" sz="3100" dirty="0"/>
              <a:t>, pokud není naplněna cílová hodnota, projekt nenaplnil svůj cíl. Ž</a:t>
            </a:r>
            <a:r>
              <a:rPr lang="cs-CZ" sz="3100" dirty="0" smtClean="0"/>
              <a:t>adatel může s předstihem iniciovat změnové řízení, pokud </a:t>
            </a:r>
            <a:r>
              <a:rPr lang="cs-CZ" sz="3100" dirty="0"/>
              <a:t>se během realizace projektu objeví skutečnosti, které vedou k nenaplnění či přeplnění cílové hodnoty </a:t>
            </a:r>
            <a:r>
              <a:rPr lang="cs-CZ" sz="3100" dirty="0" smtClean="0"/>
              <a:t>indikátoru. </a:t>
            </a:r>
            <a:r>
              <a:rPr lang="cs-CZ" sz="3100" dirty="0"/>
              <a:t>Pokud tak neučiní, bude nedosažení či překročení cílové hodnoty sankcionováno</a:t>
            </a:r>
            <a:r>
              <a:rPr lang="cs-CZ" sz="3100" dirty="0" smtClean="0"/>
              <a:t>.</a:t>
            </a:r>
            <a:endParaRPr lang="cs-CZ" sz="3100" i="1" dirty="0"/>
          </a:p>
          <a:p>
            <a:pPr marL="0" indent="0">
              <a:buNone/>
            </a:pPr>
            <a:endParaRPr lang="cs-CZ" i="1" dirty="0"/>
          </a:p>
          <a:p>
            <a:endParaRPr lang="cs-CZ" dirty="0"/>
          </a:p>
        </p:txBody>
      </p:sp>
    </p:spTree>
    <p:extLst>
      <p:ext uri="{BB962C8B-B14F-4D97-AF65-F5344CB8AC3E}">
        <p14:creationId xmlns:p14="http://schemas.microsoft.com/office/powerpoint/2010/main" val="316903549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l"/>
            <a:r>
              <a:rPr lang="cs-CZ" dirty="0" smtClean="0"/>
              <a:t>Definice indikátorů</a:t>
            </a:r>
            <a:endParaRPr lang="cs-CZ" dirty="0"/>
          </a:p>
        </p:txBody>
      </p:sp>
      <p:sp>
        <p:nvSpPr>
          <p:cNvPr id="3" name="Zástupný symbol pro obsah 2"/>
          <p:cNvSpPr>
            <a:spLocks noGrp="1"/>
          </p:cNvSpPr>
          <p:nvPr>
            <p:ph idx="1"/>
          </p:nvPr>
        </p:nvSpPr>
        <p:spPr>
          <a:xfrm>
            <a:off x="457200" y="1268760"/>
            <a:ext cx="8579296" cy="5400600"/>
          </a:xfrm>
        </p:spPr>
        <p:txBody>
          <a:bodyPr>
            <a:normAutofit fontScale="62500" lnSpcReduction="20000"/>
          </a:bodyPr>
          <a:lstStyle/>
          <a:p>
            <a:pPr marL="0" indent="0">
              <a:buNone/>
            </a:pPr>
            <a:r>
              <a:rPr lang="cs-CZ" sz="4500" b="1" dirty="0" smtClean="0">
                <a:solidFill>
                  <a:srgbClr val="00AEEF"/>
                </a:solidFill>
              </a:rPr>
              <a:t>Počet vytvořených parkovacích míst</a:t>
            </a:r>
          </a:p>
          <a:p>
            <a:pPr marL="0" indent="0">
              <a:buNone/>
            </a:pPr>
            <a:r>
              <a:rPr lang="cs-CZ" i="1" dirty="0"/>
              <a:t>„Počet nových nebo technicky zhodnocených parkovacích míst v rámci projektů zaměřených na vytváření nových nebo technicky zhodnocených parkovacích domů a parkovišť všech typů. Veřejné parkoviště je stavebně a provozně vymezená plocha místní nebo účelové komunikace anebo samostatná místní nebo účelová komunikace určená ke stání silničního motorového vozidla</a:t>
            </a:r>
            <a:r>
              <a:rPr lang="cs-CZ" i="1" dirty="0" smtClean="0"/>
              <a:t>.“</a:t>
            </a:r>
          </a:p>
          <a:p>
            <a:pPr marL="0" indent="0">
              <a:buNone/>
            </a:pPr>
            <a:endParaRPr lang="cs-CZ" i="1" dirty="0"/>
          </a:p>
          <a:p>
            <a:pPr marL="0" indent="0">
              <a:buNone/>
            </a:pPr>
            <a:r>
              <a:rPr lang="cs-CZ" sz="3100" b="1" u="sng" dirty="0"/>
              <a:t>Cílová hodnota:</a:t>
            </a:r>
            <a:r>
              <a:rPr lang="cs-CZ" sz="3100" dirty="0"/>
              <a:t> plánovaný počet vytvořených nebo upravených parkovacích míst pro osobní vozidla a motocykly na parkovištích, v parkovacích domech, jejich částech, částech pozemních komunikací nebo terminálů. </a:t>
            </a:r>
          </a:p>
          <a:p>
            <a:pPr marL="0" indent="0">
              <a:buNone/>
            </a:pPr>
            <a:r>
              <a:rPr lang="cs-CZ" sz="3100" b="1" u="sng" dirty="0"/>
              <a:t>Dosažená </a:t>
            </a:r>
            <a:r>
              <a:rPr lang="cs-CZ" sz="3100" b="1" u="sng" dirty="0" smtClean="0"/>
              <a:t>hodnota:</a:t>
            </a:r>
            <a:r>
              <a:rPr lang="cs-CZ" sz="3100" dirty="0" smtClean="0"/>
              <a:t> </a:t>
            </a:r>
            <a:r>
              <a:rPr lang="cs-CZ" sz="3100" dirty="0"/>
              <a:t>skutečný počet vytvořených nebo upravených parkovacích </a:t>
            </a:r>
            <a:r>
              <a:rPr lang="cs-CZ" sz="3100" dirty="0" smtClean="0"/>
              <a:t>míst.</a:t>
            </a:r>
            <a:endParaRPr lang="cs-CZ" sz="3100" dirty="0"/>
          </a:p>
          <a:p>
            <a:pPr marL="0" indent="0">
              <a:buNone/>
            </a:pPr>
            <a:r>
              <a:rPr lang="cs-CZ" sz="3100" b="1" u="sng" dirty="0"/>
              <a:t>Tolerance:</a:t>
            </a:r>
            <a:r>
              <a:rPr lang="cs-CZ" sz="3100" b="1" dirty="0"/>
              <a:t> žádná</a:t>
            </a:r>
            <a:r>
              <a:rPr lang="cs-CZ" sz="3100" dirty="0"/>
              <a:t>, pokud není naplněna cílová hodnota, projekt nenaplnil svůj cíl. Ž</a:t>
            </a:r>
            <a:r>
              <a:rPr lang="cs-CZ" sz="3100" dirty="0" smtClean="0"/>
              <a:t>adatel může s předstihem iniciovat změnové řízení, pokud </a:t>
            </a:r>
            <a:r>
              <a:rPr lang="cs-CZ" sz="3100" dirty="0"/>
              <a:t>se během realizace projektu objeví skutečnosti, které vedou k nenaplnění či přeplnění cílové hodnoty </a:t>
            </a:r>
            <a:r>
              <a:rPr lang="cs-CZ" sz="3100" dirty="0" smtClean="0"/>
              <a:t>indikátoru. </a:t>
            </a:r>
            <a:r>
              <a:rPr lang="cs-CZ" sz="3100" dirty="0"/>
              <a:t>Pokud tak neučiní, bude nedosažení či překročení cílové hodnoty sankcionováno</a:t>
            </a:r>
            <a:r>
              <a:rPr lang="cs-CZ" sz="3100" dirty="0" smtClean="0"/>
              <a:t>.</a:t>
            </a:r>
            <a:endParaRPr lang="cs-CZ" sz="3100" i="1" dirty="0"/>
          </a:p>
          <a:p>
            <a:pPr marL="0" indent="0">
              <a:buNone/>
            </a:pPr>
            <a:endParaRPr lang="cs-CZ" i="1" dirty="0"/>
          </a:p>
          <a:p>
            <a:endParaRPr lang="cs-CZ" dirty="0"/>
          </a:p>
        </p:txBody>
      </p:sp>
    </p:spTree>
    <p:extLst>
      <p:ext uri="{BB962C8B-B14F-4D97-AF65-F5344CB8AC3E}">
        <p14:creationId xmlns:p14="http://schemas.microsoft.com/office/powerpoint/2010/main" val="30354698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l"/>
            <a:r>
              <a:rPr lang="cs-CZ" sz="4800" dirty="0" smtClean="0"/>
              <a:t>Změny Strategie ITI</a:t>
            </a:r>
            <a:endParaRPr lang="cs-CZ" sz="4800" dirty="0"/>
          </a:p>
        </p:txBody>
      </p:sp>
      <p:sp>
        <p:nvSpPr>
          <p:cNvPr id="3" name="Zástupný symbol pro obsah 2"/>
          <p:cNvSpPr>
            <a:spLocks noGrp="1"/>
          </p:cNvSpPr>
          <p:nvPr>
            <p:ph idx="1"/>
          </p:nvPr>
        </p:nvSpPr>
        <p:spPr>
          <a:xfrm>
            <a:off x="457200" y="1412776"/>
            <a:ext cx="8507288" cy="4713387"/>
          </a:xfrm>
        </p:spPr>
        <p:txBody>
          <a:bodyPr>
            <a:noAutofit/>
          </a:bodyPr>
          <a:lstStyle/>
          <a:p>
            <a:pPr>
              <a:lnSpc>
                <a:spcPct val="150000"/>
              </a:lnSpc>
              <a:buFont typeface="Wingdings" panose="05000000000000000000" pitchFamily="2" charset="2"/>
              <a:buChar char="Ø"/>
            </a:pPr>
            <a:r>
              <a:rPr lang="cs-CZ" sz="2400" dirty="0" smtClean="0"/>
              <a:t>Úprava finančního plánu čerpání z OPPPR + navýšení hodnoty indikátoru </a:t>
            </a:r>
            <a:r>
              <a:rPr lang="cs-CZ" sz="2400" i="1" dirty="0" smtClean="0"/>
              <a:t>„Počet vytvořených parkovacích míst“</a:t>
            </a:r>
          </a:p>
          <a:p>
            <a:pPr>
              <a:lnSpc>
                <a:spcPct val="150000"/>
              </a:lnSpc>
              <a:buFont typeface="Wingdings" panose="05000000000000000000" pitchFamily="2" charset="2"/>
              <a:buChar char="Ø"/>
            </a:pPr>
            <a:r>
              <a:rPr lang="cs-CZ" sz="2400" dirty="0" smtClean="0"/>
              <a:t>Přidání indikátoru </a:t>
            </a:r>
            <a:r>
              <a:rPr lang="cs-CZ" sz="2400" i="1" dirty="0" smtClean="0"/>
              <a:t>„Délka rekonstruovaných cyklostezek a cyklotras“</a:t>
            </a:r>
          </a:p>
          <a:p>
            <a:pPr>
              <a:lnSpc>
                <a:spcPct val="150000"/>
              </a:lnSpc>
              <a:buFont typeface="Wingdings" panose="05000000000000000000" pitchFamily="2" charset="2"/>
              <a:buChar char="Ø"/>
            </a:pPr>
            <a:r>
              <a:rPr lang="cs-CZ" sz="2400" dirty="0" smtClean="0"/>
              <a:t>Rozdělení indikátoru </a:t>
            </a:r>
            <a:r>
              <a:rPr lang="cs-CZ" sz="2400" i="1" dirty="0" smtClean="0"/>
              <a:t>„Počet parkovacích míst pro jízdní kola“ </a:t>
            </a:r>
            <a:r>
              <a:rPr lang="cs-CZ" sz="2400" dirty="0" smtClean="0"/>
              <a:t>mezi aktivity Terminály a </a:t>
            </a:r>
            <a:r>
              <a:rPr lang="cs-CZ" sz="2400" dirty="0" err="1" smtClean="0"/>
              <a:t>Cyklodoprava</a:t>
            </a:r>
            <a:endParaRPr lang="cs-CZ" sz="2400" dirty="0" smtClean="0"/>
          </a:p>
          <a:p>
            <a:pPr>
              <a:lnSpc>
                <a:spcPct val="150000"/>
              </a:lnSpc>
              <a:buFont typeface="Wingdings" panose="05000000000000000000" pitchFamily="2" charset="2"/>
              <a:buChar char="Ø"/>
            </a:pPr>
            <a:r>
              <a:rPr lang="cs-CZ" sz="2400" dirty="0" smtClean="0"/>
              <a:t>Přidání indikátoru </a:t>
            </a:r>
            <a:r>
              <a:rPr lang="cs-CZ" sz="2400" i="1" dirty="0" smtClean="0"/>
              <a:t>„Počet obcí s digitálním povodňovým plánem“</a:t>
            </a:r>
            <a:endParaRPr lang="cs-CZ" sz="2400" i="1" dirty="0"/>
          </a:p>
        </p:txBody>
      </p:sp>
    </p:spTree>
    <p:extLst>
      <p:ext uri="{BB962C8B-B14F-4D97-AF65-F5344CB8AC3E}">
        <p14:creationId xmlns:p14="http://schemas.microsoft.com/office/powerpoint/2010/main" val="192743334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l"/>
            <a:r>
              <a:rPr lang="cs-CZ" dirty="0" smtClean="0"/>
              <a:t>Definice indikátorů</a:t>
            </a:r>
            <a:endParaRPr lang="cs-CZ" dirty="0"/>
          </a:p>
        </p:txBody>
      </p:sp>
      <p:sp>
        <p:nvSpPr>
          <p:cNvPr id="3" name="Zástupný symbol pro obsah 2"/>
          <p:cNvSpPr>
            <a:spLocks noGrp="1"/>
          </p:cNvSpPr>
          <p:nvPr>
            <p:ph idx="1"/>
          </p:nvPr>
        </p:nvSpPr>
        <p:spPr>
          <a:xfrm>
            <a:off x="457200" y="1268760"/>
            <a:ext cx="8579296" cy="5400600"/>
          </a:xfrm>
        </p:spPr>
        <p:txBody>
          <a:bodyPr>
            <a:normAutofit fontScale="70000" lnSpcReduction="20000"/>
          </a:bodyPr>
          <a:lstStyle/>
          <a:p>
            <a:pPr marL="0" indent="0">
              <a:buNone/>
            </a:pPr>
            <a:r>
              <a:rPr lang="cs-CZ" sz="4500" b="1" dirty="0" smtClean="0">
                <a:solidFill>
                  <a:srgbClr val="00AEEF"/>
                </a:solidFill>
              </a:rPr>
              <a:t>Počet parkovacích míst pro jízdní kola</a:t>
            </a:r>
          </a:p>
          <a:p>
            <a:pPr marL="0" indent="0">
              <a:buNone/>
            </a:pPr>
            <a:r>
              <a:rPr lang="cs-CZ" i="1" dirty="0"/>
              <a:t>„Jedná se o zařízení určená k parkování (krátkodobému, střednědobému a dlouhodobému) jízdních kol. Měrnou jednotkou jsou jednotlivá parkovací místa zajištěná např. formou stojanů</a:t>
            </a:r>
            <a:r>
              <a:rPr lang="cs-CZ" i="1" dirty="0" smtClean="0"/>
              <a:t>.“</a:t>
            </a:r>
          </a:p>
          <a:p>
            <a:pPr marL="0" indent="0">
              <a:buNone/>
            </a:pPr>
            <a:endParaRPr lang="cs-CZ" i="1" dirty="0"/>
          </a:p>
          <a:p>
            <a:pPr marL="0" indent="0">
              <a:buNone/>
            </a:pPr>
            <a:r>
              <a:rPr lang="cs-CZ" sz="3100" b="1" u="sng" dirty="0"/>
              <a:t>Cílová hodnota:</a:t>
            </a:r>
            <a:r>
              <a:rPr lang="cs-CZ" sz="3100" dirty="0"/>
              <a:t> plánovaný počet vytvořených nebo upravených parkovacích míst pro jízdní kola, zajištěných prostřednictvím pevných stojanů, uzamykatelných boxů, úschoven, částí parkovacích domů a parkovacích věží pro jízdní kola. </a:t>
            </a:r>
          </a:p>
          <a:p>
            <a:pPr marL="0" indent="0">
              <a:buNone/>
            </a:pPr>
            <a:r>
              <a:rPr lang="cs-CZ" sz="3100" b="1" u="sng" dirty="0"/>
              <a:t>Dosažená </a:t>
            </a:r>
            <a:r>
              <a:rPr lang="cs-CZ" sz="3100" b="1" u="sng" dirty="0" smtClean="0"/>
              <a:t>hodnota:</a:t>
            </a:r>
            <a:r>
              <a:rPr lang="cs-CZ" sz="3100" dirty="0" smtClean="0"/>
              <a:t> </a:t>
            </a:r>
            <a:r>
              <a:rPr lang="cs-CZ" sz="3100" dirty="0"/>
              <a:t>skutečný počet vytvořených nebo upravených parkovacích míst pro jízdní kola.</a:t>
            </a:r>
          </a:p>
          <a:p>
            <a:pPr marL="0" indent="0">
              <a:buNone/>
            </a:pPr>
            <a:r>
              <a:rPr lang="cs-CZ" sz="3100" b="1" u="sng" dirty="0"/>
              <a:t>Tolerance:</a:t>
            </a:r>
            <a:r>
              <a:rPr lang="cs-CZ" sz="3100" b="1" dirty="0"/>
              <a:t> žádná</a:t>
            </a:r>
            <a:r>
              <a:rPr lang="cs-CZ" sz="3100" dirty="0"/>
              <a:t>, pokud není naplněna cílová hodnota, projekt nenaplnil svůj cíl. Ž</a:t>
            </a:r>
            <a:r>
              <a:rPr lang="cs-CZ" sz="3100" dirty="0" smtClean="0"/>
              <a:t>adatel může s předstihem iniciovat změnové řízení, pokud </a:t>
            </a:r>
            <a:r>
              <a:rPr lang="cs-CZ" sz="3100" dirty="0"/>
              <a:t>se během realizace projektu objeví skutečnosti, které vedou k nenaplnění či přeplnění cílové hodnoty </a:t>
            </a:r>
            <a:r>
              <a:rPr lang="cs-CZ" sz="3100" dirty="0" smtClean="0"/>
              <a:t>indikátoru. </a:t>
            </a:r>
            <a:r>
              <a:rPr lang="cs-CZ" sz="3100" dirty="0"/>
              <a:t>Pokud tak neučiní, bude nedosažení či překročení cílové hodnoty sankcionováno</a:t>
            </a:r>
            <a:r>
              <a:rPr lang="cs-CZ" sz="3100" dirty="0" smtClean="0"/>
              <a:t>.</a:t>
            </a:r>
            <a:endParaRPr lang="cs-CZ" sz="3100" i="1" dirty="0"/>
          </a:p>
          <a:p>
            <a:pPr marL="0" indent="0">
              <a:buNone/>
            </a:pPr>
            <a:endParaRPr lang="cs-CZ" i="1" dirty="0"/>
          </a:p>
          <a:p>
            <a:endParaRPr lang="cs-CZ" dirty="0"/>
          </a:p>
        </p:txBody>
      </p:sp>
    </p:spTree>
    <p:extLst>
      <p:ext uri="{BB962C8B-B14F-4D97-AF65-F5344CB8AC3E}">
        <p14:creationId xmlns:p14="http://schemas.microsoft.com/office/powerpoint/2010/main" val="272306956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l"/>
            <a:r>
              <a:rPr lang="cs-CZ" dirty="0" smtClean="0"/>
              <a:t>Typový projekt - Terminál</a:t>
            </a:r>
            <a:endParaRPr lang="cs-CZ" dirty="0"/>
          </a:p>
        </p:txBody>
      </p:sp>
      <p:sp>
        <p:nvSpPr>
          <p:cNvPr id="3" name="Zástupný symbol pro obsah 2"/>
          <p:cNvSpPr>
            <a:spLocks noGrp="1"/>
          </p:cNvSpPr>
          <p:nvPr>
            <p:ph idx="1"/>
          </p:nvPr>
        </p:nvSpPr>
        <p:spPr>
          <a:xfrm>
            <a:off x="395536" y="1457400"/>
            <a:ext cx="8579296" cy="5400600"/>
          </a:xfrm>
        </p:spPr>
        <p:txBody>
          <a:bodyPr>
            <a:normAutofit/>
          </a:bodyPr>
          <a:lstStyle/>
          <a:p>
            <a:pPr marL="0" lvl="2" indent="0" algn="just">
              <a:buNone/>
            </a:pPr>
            <a:r>
              <a:rPr lang="cs-CZ" sz="2200" i="1" dirty="0" smtClean="0">
                <a:cs typeface="Arial" charset="0"/>
              </a:rPr>
              <a:t>„</a:t>
            </a:r>
            <a:r>
              <a:rPr lang="cs-CZ" sz="2200" b="1" i="1" dirty="0" smtClean="0">
                <a:cs typeface="Arial" charset="0"/>
              </a:rPr>
              <a:t>Přestupní terminál </a:t>
            </a:r>
            <a:r>
              <a:rPr lang="cs-CZ" sz="2200" i="1" dirty="0" smtClean="0">
                <a:cs typeface="Arial" charset="0"/>
              </a:rPr>
              <a:t>je vybudován v </a:t>
            </a:r>
            <a:r>
              <a:rPr lang="cs-CZ" sz="2200" b="1" i="1" dirty="0" smtClean="0">
                <a:cs typeface="Arial" charset="0"/>
              </a:rPr>
              <a:t>místě spádovém pro </a:t>
            </a:r>
            <a:r>
              <a:rPr lang="cs-CZ" sz="2200" b="1" i="1" dirty="0">
                <a:cs typeface="Arial" charset="0"/>
              </a:rPr>
              <a:t>podstatnou část regionu </a:t>
            </a:r>
            <a:r>
              <a:rPr lang="cs-CZ" sz="2200" i="1" dirty="0">
                <a:cs typeface="Arial" charset="0"/>
              </a:rPr>
              <a:t>a </a:t>
            </a:r>
            <a:r>
              <a:rPr lang="cs-CZ" sz="2200" i="1" dirty="0" smtClean="0">
                <a:cs typeface="Arial" charset="0"/>
              </a:rPr>
              <a:t>vedou z něj </a:t>
            </a:r>
            <a:r>
              <a:rPr lang="cs-CZ" sz="2200" b="1" i="1" dirty="0" smtClean="0">
                <a:cs typeface="Arial" charset="0"/>
              </a:rPr>
              <a:t>přímé železniční </a:t>
            </a:r>
            <a:r>
              <a:rPr lang="cs-CZ" sz="2200" i="1" dirty="0" smtClean="0">
                <a:cs typeface="Arial" charset="0"/>
              </a:rPr>
              <a:t>či autobusové </a:t>
            </a:r>
            <a:r>
              <a:rPr lang="cs-CZ" sz="2200" b="1" i="1" dirty="0" smtClean="0">
                <a:cs typeface="Arial" charset="0"/>
              </a:rPr>
              <a:t>trasy do hl. města Prahy</a:t>
            </a:r>
            <a:r>
              <a:rPr lang="cs-CZ" sz="2200" i="1" dirty="0" smtClean="0">
                <a:cs typeface="Arial" charset="0"/>
              </a:rPr>
              <a:t>. </a:t>
            </a:r>
            <a:r>
              <a:rPr lang="cs-CZ" sz="2200" i="1" dirty="0">
                <a:cs typeface="Arial" charset="0"/>
              </a:rPr>
              <a:t>Přestupní terminál </a:t>
            </a:r>
            <a:r>
              <a:rPr lang="cs-CZ" sz="2200" i="1" dirty="0" smtClean="0">
                <a:cs typeface="Arial" charset="0"/>
              </a:rPr>
              <a:t>zajišťuje přestup </a:t>
            </a:r>
            <a:r>
              <a:rPr lang="cs-CZ" sz="2200" i="1" dirty="0">
                <a:cs typeface="Arial" charset="0"/>
              </a:rPr>
              <a:t>na </a:t>
            </a:r>
            <a:r>
              <a:rPr lang="cs-CZ" sz="2200" i="1" dirty="0" smtClean="0">
                <a:cs typeface="Arial" charset="0"/>
              </a:rPr>
              <a:t>autobusovou či železniční </a:t>
            </a:r>
            <a:r>
              <a:rPr lang="cs-CZ" sz="2200" i="1" dirty="0">
                <a:cs typeface="Arial" charset="0"/>
              </a:rPr>
              <a:t>stanici/zastávku s </a:t>
            </a:r>
            <a:r>
              <a:rPr lang="cs-CZ" sz="2200" b="1" i="1" dirty="0">
                <a:cs typeface="Arial" charset="0"/>
              </a:rPr>
              <a:t>obratem cestujících více než 5000 osob/den</a:t>
            </a:r>
            <a:r>
              <a:rPr lang="cs-CZ" sz="2200" i="1" dirty="0" smtClean="0">
                <a:cs typeface="Arial" charset="0"/>
              </a:rPr>
              <a:t>. Linky jsou zahrnuté do </a:t>
            </a:r>
            <a:r>
              <a:rPr lang="cs-CZ" sz="2200" b="1" i="1" dirty="0" smtClean="0">
                <a:cs typeface="Arial" charset="0"/>
              </a:rPr>
              <a:t>systému integrované dopravy. </a:t>
            </a:r>
            <a:r>
              <a:rPr lang="cs-CZ" sz="2200" i="1" dirty="0" smtClean="0">
                <a:cs typeface="Arial" charset="0"/>
              </a:rPr>
              <a:t>U terminálu je vybudováno </a:t>
            </a:r>
            <a:r>
              <a:rPr lang="cs-CZ" sz="2200" b="1" i="1" dirty="0" smtClean="0">
                <a:cs typeface="Arial" charset="0"/>
              </a:rPr>
              <a:t>minimálně 50 parkovacích míst pro kola. </a:t>
            </a:r>
            <a:r>
              <a:rPr lang="cs-CZ" sz="2200" i="1" dirty="0" smtClean="0">
                <a:cs typeface="Arial" charset="0"/>
              </a:rPr>
              <a:t>Projekt </a:t>
            </a:r>
            <a:r>
              <a:rPr lang="cs-CZ" sz="2200" i="1" dirty="0">
                <a:cs typeface="Arial" charset="0"/>
              </a:rPr>
              <a:t>zohledňuje </a:t>
            </a:r>
            <a:r>
              <a:rPr lang="cs-CZ" sz="2200" b="1" i="1" dirty="0">
                <a:cs typeface="Arial" charset="0"/>
              </a:rPr>
              <a:t>alespoň jedno opatření uvedené ve Stanovisku Ministerstva životního prostředí </a:t>
            </a:r>
            <a:r>
              <a:rPr lang="cs-CZ" sz="2200" i="1" dirty="0">
                <a:cs typeface="Arial" charset="0"/>
              </a:rPr>
              <a:t>podle zákona o posuzování vlivů na životní prostředí (ne-realizace ve zvláště chráněném území; ne-zábor </a:t>
            </a:r>
            <a:r>
              <a:rPr lang="cs-CZ" sz="2200" i="1" dirty="0" smtClean="0">
                <a:cs typeface="Arial" charset="0"/>
              </a:rPr>
              <a:t>zemědělského půdního </a:t>
            </a:r>
            <a:r>
              <a:rPr lang="cs-CZ" sz="2200" i="1" dirty="0">
                <a:cs typeface="Arial" charset="0"/>
              </a:rPr>
              <a:t>fondu </a:t>
            </a:r>
            <a:r>
              <a:rPr lang="cs-CZ" sz="2200" i="1" dirty="0" smtClean="0">
                <a:cs typeface="Arial" charset="0"/>
              </a:rPr>
              <a:t>nebo </a:t>
            </a:r>
            <a:r>
              <a:rPr lang="cs-CZ" sz="2200" i="1" dirty="0">
                <a:cs typeface="Arial" charset="0"/>
              </a:rPr>
              <a:t>lesa, speciální nakládání s dešťovými </a:t>
            </a:r>
            <a:r>
              <a:rPr lang="cs-CZ" sz="2200" i="1" dirty="0" smtClean="0">
                <a:cs typeface="Arial" charset="0"/>
              </a:rPr>
              <a:t>vodami). Požadovaná </a:t>
            </a:r>
            <a:r>
              <a:rPr lang="cs-CZ" sz="2200" i="1" dirty="0">
                <a:cs typeface="Arial" charset="0"/>
              </a:rPr>
              <a:t>dotace </a:t>
            </a:r>
            <a:r>
              <a:rPr lang="cs-CZ" sz="2200" b="1" i="1" dirty="0">
                <a:cs typeface="Arial" charset="0"/>
              </a:rPr>
              <a:t>(ERDF a SR) </a:t>
            </a:r>
            <a:r>
              <a:rPr lang="cs-CZ" sz="2200" i="1" dirty="0">
                <a:cs typeface="Arial" charset="0"/>
              </a:rPr>
              <a:t>je</a:t>
            </a:r>
            <a:r>
              <a:rPr lang="cs-CZ" sz="2200" b="1" i="1" dirty="0">
                <a:cs typeface="Arial" charset="0"/>
              </a:rPr>
              <a:t> do 100 mil </a:t>
            </a:r>
            <a:r>
              <a:rPr lang="cs-CZ" sz="2200" b="1" i="1" dirty="0" smtClean="0">
                <a:cs typeface="Arial" charset="0"/>
              </a:rPr>
              <a:t>Kč. </a:t>
            </a:r>
            <a:r>
              <a:rPr lang="cs-CZ" sz="2200" i="1" dirty="0" smtClean="0">
                <a:cs typeface="Arial" charset="0"/>
              </a:rPr>
              <a:t>Možnou </a:t>
            </a:r>
            <a:r>
              <a:rPr lang="cs-CZ" sz="2200" i="1" dirty="0">
                <a:cs typeface="Arial" charset="0"/>
              </a:rPr>
              <a:t>součástí je záchytné parkoviště umístěné nejlépe u železniční stanice</a:t>
            </a:r>
            <a:r>
              <a:rPr lang="cs-CZ" sz="2200" i="1" dirty="0" smtClean="0">
                <a:cs typeface="Arial" charset="0"/>
              </a:rPr>
              <a:t>.“ </a:t>
            </a:r>
            <a:endParaRPr lang="cs-CZ" sz="2200" i="1" dirty="0">
              <a:cs typeface="Arial" charset="0"/>
            </a:endParaRPr>
          </a:p>
        </p:txBody>
      </p:sp>
    </p:spTree>
    <p:extLst>
      <p:ext uri="{BB962C8B-B14F-4D97-AF65-F5344CB8AC3E}">
        <p14:creationId xmlns:p14="http://schemas.microsoft.com/office/powerpoint/2010/main" val="295881019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l"/>
            <a:r>
              <a:rPr lang="cs-CZ" dirty="0" smtClean="0"/>
              <a:t>Typový projekt – Parkovací systém</a:t>
            </a:r>
            <a:endParaRPr lang="cs-CZ" dirty="0"/>
          </a:p>
        </p:txBody>
      </p:sp>
      <p:sp>
        <p:nvSpPr>
          <p:cNvPr id="3" name="Zástupný symbol pro obsah 2"/>
          <p:cNvSpPr>
            <a:spLocks noGrp="1"/>
          </p:cNvSpPr>
          <p:nvPr>
            <p:ph idx="1"/>
          </p:nvPr>
        </p:nvSpPr>
        <p:spPr>
          <a:xfrm>
            <a:off x="457200" y="1268760"/>
            <a:ext cx="8579296" cy="5400600"/>
          </a:xfrm>
        </p:spPr>
        <p:txBody>
          <a:bodyPr>
            <a:normAutofit/>
          </a:bodyPr>
          <a:lstStyle/>
          <a:p>
            <a:pPr marL="0" indent="0">
              <a:buNone/>
            </a:pPr>
            <a:endParaRPr lang="cs-CZ" sz="2400" dirty="0" smtClean="0"/>
          </a:p>
          <a:p>
            <a:pPr marL="0" indent="0" algn="just">
              <a:buNone/>
            </a:pPr>
            <a:r>
              <a:rPr lang="cs-CZ" sz="2200" i="1" dirty="0" smtClean="0"/>
              <a:t>„</a:t>
            </a:r>
            <a:r>
              <a:rPr lang="cs-CZ" sz="2200" b="1" i="1" dirty="0"/>
              <a:t>Parkovací systém </a:t>
            </a:r>
            <a:r>
              <a:rPr lang="cs-CZ" sz="2200" i="1" dirty="0"/>
              <a:t>je navržen v pěší dostupnosti </a:t>
            </a:r>
            <a:r>
              <a:rPr lang="cs-CZ" sz="2200" b="1" i="1" dirty="0"/>
              <a:t>do 5 min na přestupní stanici</a:t>
            </a:r>
            <a:r>
              <a:rPr lang="cs-CZ" sz="2200" i="1" dirty="0"/>
              <a:t>, z níž jsou vedeny linky </a:t>
            </a:r>
            <a:r>
              <a:rPr lang="cs-CZ" sz="2200" b="1" i="1" dirty="0"/>
              <a:t>v systému integrované </a:t>
            </a:r>
            <a:r>
              <a:rPr lang="cs-CZ" sz="2200" b="1" i="1" dirty="0" smtClean="0"/>
              <a:t>dopravy do hl. města Prahy. Parkovací systém </a:t>
            </a:r>
            <a:r>
              <a:rPr lang="cs-CZ" sz="2200" i="1" dirty="0" smtClean="0"/>
              <a:t>je navržen nejlépe  </a:t>
            </a:r>
            <a:r>
              <a:rPr lang="cs-CZ" sz="2200" i="1" dirty="0"/>
              <a:t>v </a:t>
            </a:r>
            <a:r>
              <a:rPr lang="cs-CZ" sz="2200" b="1" i="1" dirty="0" smtClean="0"/>
              <a:t>přímé vazbě na železniční zastávku/stanici </a:t>
            </a:r>
            <a:r>
              <a:rPr lang="cs-CZ" sz="2200" i="1" dirty="0" smtClean="0"/>
              <a:t>s</a:t>
            </a:r>
            <a:r>
              <a:rPr lang="cs-CZ" sz="2200" b="1" i="1" dirty="0" smtClean="0"/>
              <a:t> </a:t>
            </a:r>
            <a:r>
              <a:rPr lang="cs-CZ" sz="2200" i="1" dirty="0" smtClean="0"/>
              <a:t>potenciálem v </a:t>
            </a:r>
            <a:r>
              <a:rPr lang="cs-CZ" sz="2200" i="1" dirty="0"/>
              <a:t>počtu </a:t>
            </a:r>
            <a:r>
              <a:rPr lang="cs-CZ" sz="2200" b="1" i="1" dirty="0"/>
              <a:t>dojíždějících</a:t>
            </a:r>
            <a:r>
              <a:rPr lang="cs-CZ" sz="2200" i="1" dirty="0"/>
              <a:t> v dojezdové vzdálenosti automobilem 6 km </a:t>
            </a:r>
            <a:r>
              <a:rPr lang="cs-CZ" sz="2200" i="1" dirty="0" smtClean="0"/>
              <a:t>více </a:t>
            </a:r>
            <a:r>
              <a:rPr lang="cs-CZ" sz="2200" i="1" dirty="0"/>
              <a:t>než </a:t>
            </a:r>
            <a:r>
              <a:rPr lang="cs-CZ" sz="2200" b="1" i="1" dirty="0"/>
              <a:t>7000 osob</a:t>
            </a:r>
            <a:r>
              <a:rPr lang="cs-CZ" sz="2200" b="1" i="1" dirty="0" smtClean="0"/>
              <a:t>. </a:t>
            </a:r>
            <a:r>
              <a:rPr lang="cs-CZ" sz="2200" i="1" dirty="0" smtClean="0">
                <a:cs typeface="Arial" charset="0"/>
              </a:rPr>
              <a:t>V rámci parkoviště </a:t>
            </a:r>
            <a:r>
              <a:rPr lang="cs-CZ" sz="2200" i="1" dirty="0">
                <a:cs typeface="Arial" charset="0"/>
              </a:rPr>
              <a:t>je vybudováno </a:t>
            </a:r>
            <a:r>
              <a:rPr lang="cs-CZ" sz="2200" i="1" dirty="0" smtClean="0">
                <a:cs typeface="Arial" charset="0"/>
              </a:rPr>
              <a:t>i </a:t>
            </a:r>
            <a:r>
              <a:rPr lang="cs-CZ" sz="2200" b="1" i="1" dirty="0" smtClean="0">
                <a:cs typeface="Arial" charset="0"/>
              </a:rPr>
              <a:t>minimálně </a:t>
            </a:r>
            <a:r>
              <a:rPr lang="cs-CZ" sz="2200" b="1" i="1" dirty="0">
                <a:cs typeface="Arial" charset="0"/>
              </a:rPr>
              <a:t>50 parkovacích míst pro kola </a:t>
            </a:r>
            <a:r>
              <a:rPr lang="cs-CZ" sz="2200" i="1" dirty="0" smtClean="0"/>
              <a:t>Projekt zohledňuje </a:t>
            </a:r>
            <a:r>
              <a:rPr lang="cs-CZ" sz="2200" b="1" i="1" dirty="0" smtClean="0"/>
              <a:t>alespoň jedno opatření uvedené ve Stanovisku Ministerstva životního prostředí</a:t>
            </a:r>
            <a:r>
              <a:rPr lang="cs-CZ" sz="2200" i="1" dirty="0" smtClean="0"/>
              <a:t> podle zákona o posuzování vlivů na životní prostředí (ne-realizace ve zvláště chráněném území; ne-zábor zemědělského půdního fondu a lesa, speciální nakládání s dešťovými vodami). </a:t>
            </a:r>
            <a:r>
              <a:rPr lang="pt-BR" sz="2200" i="1" dirty="0" smtClean="0"/>
              <a:t>Požadovaná </a:t>
            </a:r>
            <a:r>
              <a:rPr lang="pt-BR" sz="2200" i="1" dirty="0"/>
              <a:t>dotace (</a:t>
            </a:r>
            <a:r>
              <a:rPr lang="pt-BR" sz="2200" b="1" i="1" dirty="0"/>
              <a:t>ERDF a SR) je do 100 mil Kč. </a:t>
            </a:r>
            <a:r>
              <a:rPr lang="pt-BR" sz="2200" i="1" dirty="0"/>
              <a:t>“</a:t>
            </a:r>
            <a:endParaRPr lang="cs-CZ" sz="2200" i="1" dirty="0"/>
          </a:p>
        </p:txBody>
      </p:sp>
    </p:spTree>
    <p:extLst>
      <p:ext uri="{BB962C8B-B14F-4D97-AF65-F5344CB8AC3E}">
        <p14:creationId xmlns:p14="http://schemas.microsoft.com/office/powerpoint/2010/main" val="143507042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noGrp="1"/>
          </p:cNvSpPr>
          <p:nvPr>
            <p:ph type="ctrTitle"/>
          </p:nvPr>
        </p:nvSpPr>
        <p:spPr>
          <a:prstGeom prst="rect">
            <a:avLst/>
          </a:prstGeom>
          <a:solidFill>
            <a:srgbClr val="00AEEF"/>
          </a:solidFill>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cs-CZ" dirty="0" smtClean="0">
                <a:solidFill>
                  <a:schemeClr val="bg1"/>
                </a:solidFill>
              </a:rPr>
              <a:t>CYKLODOPRAVA</a:t>
            </a:r>
            <a:br>
              <a:rPr lang="cs-CZ" dirty="0" smtClean="0">
                <a:solidFill>
                  <a:schemeClr val="bg1"/>
                </a:solidFill>
              </a:rPr>
            </a:br>
            <a:r>
              <a:rPr lang="cs-CZ" dirty="0" smtClean="0">
                <a:solidFill>
                  <a:schemeClr val="bg1"/>
                </a:solidFill>
              </a:rPr>
              <a:t>+ bezpečnost</a:t>
            </a:r>
          </a:p>
        </p:txBody>
      </p:sp>
    </p:spTree>
    <p:extLst>
      <p:ext uri="{BB962C8B-B14F-4D97-AF65-F5344CB8AC3E}">
        <p14:creationId xmlns:p14="http://schemas.microsoft.com/office/powerpoint/2010/main" val="271447917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pPr algn="l"/>
            <a:r>
              <a:rPr lang="cs-CZ" sz="5100" dirty="0" smtClean="0"/>
              <a:t/>
            </a:r>
            <a:br>
              <a:rPr lang="cs-CZ" sz="5100" dirty="0" smtClean="0"/>
            </a:br>
            <a:r>
              <a:rPr lang="cs-CZ" sz="4900" dirty="0"/>
              <a:t>Hlavní podporované aktivity</a:t>
            </a:r>
            <a:r>
              <a:rPr lang="cs-CZ" dirty="0" smtClean="0"/>
              <a:t/>
            </a:r>
            <a:br>
              <a:rPr lang="cs-CZ" dirty="0" smtClean="0"/>
            </a:br>
            <a:r>
              <a:rPr lang="cs-CZ" sz="2200" b="1" dirty="0"/>
              <a:t>Min. 85 % celkových způsobilých výdajů</a:t>
            </a:r>
            <a:r>
              <a:rPr lang="cs-CZ" b="1" dirty="0"/>
              <a:t/>
            </a:r>
            <a:br>
              <a:rPr lang="cs-CZ" b="1" dirty="0"/>
            </a:br>
            <a:endParaRPr lang="cs-CZ" dirty="0"/>
          </a:p>
        </p:txBody>
      </p:sp>
      <p:sp>
        <p:nvSpPr>
          <p:cNvPr id="3" name="Obdélník 2"/>
          <p:cNvSpPr/>
          <p:nvPr/>
        </p:nvSpPr>
        <p:spPr>
          <a:xfrm>
            <a:off x="425151" y="1465366"/>
            <a:ext cx="7848872" cy="4401205"/>
          </a:xfrm>
          <a:prstGeom prst="rect">
            <a:avLst/>
          </a:prstGeom>
        </p:spPr>
        <p:txBody>
          <a:bodyPr wrap="square">
            <a:spAutoFit/>
          </a:bodyPr>
          <a:lstStyle/>
          <a:p>
            <a:pPr algn="just">
              <a:buFont typeface="Wingdings" panose="05000000000000000000" pitchFamily="2" charset="2"/>
              <a:buChar char="Ø"/>
            </a:pPr>
            <a:r>
              <a:rPr lang="cs-CZ" sz="2000" b="1" dirty="0" smtClean="0"/>
              <a:t> Rekonstrukce</a:t>
            </a:r>
            <a:r>
              <a:rPr lang="cs-CZ" sz="2000" b="1" dirty="0"/>
              <a:t>, modernizace a výstavba chodníků</a:t>
            </a:r>
            <a:r>
              <a:rPr lang="cs-CZ" sz="2000" dirty="0"/>
              <a:t> podél silnic I., II. a III. třídy a místních komunikací, </a:t>
            </a:r>
            <a:r>
              <a:rPr lang="cs-CZ" sz="2000" b="1" dirty="0"/>
              <a:t>přizpůsobených osobám s omezenou schopností pohybu </a:t>
            </a:r>
            <a:r>
              <a:rPr lang="cs-CZ" sz="2000" dirty="0"/>
              <a:t>a orientace, včetně </a:t>
            </a:r>
            <a:r>
              <a:rPr lang="cs-CZ" sz="2000" b="1" dirty="0"/>
              <a:t>přechodů pro chodce a míst pro </a:t>
            </a:r>
            <a:r>
              <a:rPr lang="cs-CZ" sz="2000" b="1" dirty="0" smtClean="0"/>
              <a:t>přecházení</a:t>
            </a:r>
            <a:r>
              <a:rPr lang="cs-CZ" sz="2000" dirty="0" smtClean="0"/>
              <a:t>;</a:t>
            </a:r>
          </a:p>
          <a:p>
            <a:pPr algn="just">
              <a:buFont typeface="Wingdings" panose="05000000000000000000" pitchFamily="2" charset="2"/>
              <a:buChar char="Ø"/>
            </a:pPr>
            <a:r>
              <a:rPr lang="cs-CZ" sz="2000" b="1" dirty="0" smtClean="0"/>
              <a:t> Rekonstrukce</a:t>
            </a:r>
            <a:r>
              <a:rPr lang="cs-CZ" sz="2000" b="1" dirty="0"/>
              <a:t>, modernizace a výstavba bezbariérových komunikací</a:t>
            </a:r>
            <a:r>
              <a:rPr lang="cs-CZ" sz="2000" dirty="0"/>
              <a:t> pro pěší k zastávkám veřejné hromadné dopravy;</a:t>
            </a:r>
          </a:p>
          <a:p>
            <a:pPr algn="just">
              <a:buFont typeface="Wingdings" panose="05000000000000000000" pitchFamily="2" charset="2"/>
              <a:buChar char="Ø"/>
            </a:pPr>
            <a:r>
              <a:rPr lang="cs-CZ" sz="2000" b="1" dirty="0" smtClean="0"/>
              <a:t> Rekonstrukce</a:t>
            </a:r>
            <a:r>
              <a:rPr lang="cs-CZ" sz="2000" b="1" dirty="0"/>
              <a:t>, modernizace a výstavba podchodů nebo lávek pro chodce </a:t>
            </a:r>
            <a:r>
              <a:rPr lang="cs-CZ" sz="2000" dirty="0"/>
              <a:t>přes silnice I., II. a III. třídy, místní komunikace, železniční a tramvajovou dráhu, přizpůsobených osobám s omezenou schopností pohybu a orientace a navazujících na bezbariérové komunikace pro pěší;</a:t>
            </a:r>
          </a:p>
          <a:p>
            <a:pPr algn="just">
              <a:buFont typeface="Wingdings" panose="05000000000000000000" pitchFamily="2" charset="2"/>
              <a:buChar char="Ø"/>
            </a:pPr>
            <a:r>
              <a:rPr lang="cs-CZ" sz="2000" b="1" dirty="0" smtClean="0"/>
              <a:t> Realizace </a:t>
            </a:r>
            <a:r>
              <a:rPr lang="cs-CZ" sz="2000" b="1" dirty="0"/>
              <a:t>prvků zvyšujících bezpečnost železniční, silniční, cyklistické a pěší dopravy </a:t>
            </a:r>
            <a:r>
              <a:rPr lang="cs-CZ" sz="2000" dirty="0" smtClean="0"/>
              <a:t>a </a:t>
            </a:r>
            <a:r>
              <a:rPr lang="cs-CZ" sz="2000" dirty="0"/>
              <a:t>zmírňujících a kompenzačních opatření pro minimalizaci negativních vlivů na životní </a:t>
            </a:r>
            <a:r>
              <a:rPr lang="cs-CZ" sz="2000" dirty="0" smtClean="0"/>
              <a:t>prostředí;</a:t>
            </a:r>
            <a:endParaRPr lang="cs-CZ" sz="2000" dirty="0"/>
          </a:p>
          <a:p>
            <a:pPr algn="just">
              <a:buFont typeface="Wingdings" panose="05000000000000000000" pitchFamily="2" charset="2"/>
              <a:buChar char="Ø"/>
            </a:pPr>
            <a:r>
              <a:rPr lang="cs-CZ" sz="2000" dirty="0" smtClean="0"/>
              <a:t> Kombinace </a:t>
            </a:r>
            <a:r>
              <a:rPr lang="cs-CZ" sz="2000" dirty="0"/>
              <a:t>uvedených aktivit.</a:t>
            </a:r>
          </a:p>
        </p:txBody>
      </p:sp>
    </p:spTree>
    <p:extLst>
      <p:ext uri="{BB962C8B-B14F-4D97-AF65-F5344CB8AC3E}">
        <p14:creationId xmlns:p14="http://schemas.microsoft.com/office/powerpoint/2010/main" val="399248598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pPr algn="l"/>
            <a:r>
              <a:rPr lang="cs-CZ" sz="5100" dirty="0" smtClean="0"/>
              <a:t/>
            </a:r>
            <a:br>
              <a:rPr lang="cs-CZ" sz="5100" dirty="0" smtClean="0"/>
            </a:br>
            <a:r>
              <a:rPr lang="cs-CZ" sz="4900" dirty="0"/>
              <a:t>Vedlejší podporované aktivity</a:t>
            </a:r>
            <a:r>
              <a:rPr lang="cs-CZ" dirty="0" smtClean="0"/>
              <a:t/>
            </a:r>
            <a:br>
              <a:rPr lang="cs-CZ" dirty="0" smtClean="0"/>
            </a:br>
            <a:r>
              <a:rPr lang="cs-CZ" sz="2200" b="1" dirty="0"/>
              <a:t>Max. 15 % celkových způsobilých výdajů</a:t>
            </a:r>
            <a:r>
              <a:rPr lang="cs-CZ" b="1" dirty="0"/>
              <a:t/>
            </a:r>
            <a:br>
              <a:rPr lang="cs-CZ" b="1" dirty="0"/>
            </a:br>
            <a:endParaRPr lang="cs-CZ" dirty="0"/>
          </a:p>
        </p:txBody>
      </p:sp>
      <p:sp>
        <p:nvSpPr>
          <p:cNvPr id="3" name="Zástupný symbol pro obsah 2"/>
          <p:cNvSpPr>
            <a:spLocks noGrp="1"/>
          </p:cNvSpPr>
          <p:nvPr>
            <p:ph idx="1"/>
          </p:nvPr>
        </p:nvSpPr>
        <p:spPr>
          <a:xfrm>
            <a:off x="457200" y="1844825"/>
            <a:ext cx="8229600" cy="3960440"/>
          </a:xfrm>
        </p:spPr>
        <p:txBody>
          <a:bodyPr>
            <a:normAutofit/>
          </a:bodyPr>
          <a:lstStyle/>
          <a:p>
            <a:pPr>
              <a:buFont typeface="Wingdings" panose="05000000000000000000" pitchFamily="2" charset="2"/>
              <a:buChar char="Ø"/>
            </a:pPr>
            <a:r>
              <a:rPr lang="cs-CZ" dirty="0"/>
              <a:t>Realizace stavbou vyvolaných investic;</a:t>
            </a:r>
          </a:p>
          <a:p>
            <a:pPr>
              <a:buFont typeface="Wingdings" panose="05000000000000000000" pitchFamily="2" charset="2"/>
              <a:buChar char="Ø"/>
            </a:pPr>
            <a:r>
              <a:rPr lang="cs-CZ" dirty="0"/>
              <a:t>Zpracování projektových dokumentací;</a:t>
            </a:r>
          </a:p>
          <a:p>
            <a:pPr>
              <a:buFont typeface="Wingdings" panose="05000000000000000000" pitchFamily="2" charset="2"/>
              <a:buChar char="Ø"/>
            </a:pPr>
            <a:r>
              <a:rPr lang="cs-CZ" dirty="0"/>
              <a:t>Zpracování studie proveditelnosti;</a:t>
            </a:r>
          </a:p>
          <a:p>
            <a:pPr>
              <a:buFont typeface="Wingdings" panose="05000000000000000000" pitchFamily="2" charset="2"/>
              <a:buChar char="Ø"/>
            </a:pPr>
            <a:r>
              <a:rPr lang="cs-CZ" dirty="0"/>
              <a:t>Výkup nemovitostí podmiňujících výstavbu;</a:t>
            </a:r>
          </a:p>
          <a:p>
            <a:pPr>
              <a:buFont typeface="Wingdings" panose="05000000000000000000" pitchFamily="2" charset="2"/>
              <a:buChar char="Ø"/>
            </a:pPr>
            <a:r>
              <a:rPr lang="cs-CZ" dirty="0"/>
              <a:t>Provádění inženýrské činnosti ve výstavbě;</a:t>
            </a:r>
          </a:p>
          <a:p>
            <a:pPr>
              <a:buFont typeface="Wingdings" panose="05000000000000000000" pitchFamily="2" charset="2"/>
              <a:buChar char="Ø"/>
            </a:pPr>
            <a:r>
              <a:rPr lang="cs-CZ" dirty="0"/>
              <a:t>Povinná publicita. </a:t>
            </a:r>
            <a:endParaRPr lang="cs-CZ" b="1" i="1" dirty="0"/>
          </a:p>
        </p:txBody>
      </p:sp>
    </p:spTree>
    <p:extLst>
      <p:ext uri="{BB962C8B-B14F-4D97-AF65-F5344CB8AC3E}">
        <p14:creationId xmlns:p14="http://schemas.microsoft.com/office/powerpoint/2010/main" val="120355599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pPr algn="l"/>
            <a:r>
              <a:rPr lang="cs-CZ" dirty="0" smtClean="0"/>
              <a:t/>
            </a:r>
            <a:br>
              <a:rPr lang="cs-CZ" dirty="0" smtClean="0"/>
            </a:br>
            <a:r>
              <a:rPr lang="cs-CZ" dirty="0" smtClean="0"/>
              <a:t>Způsobilé </a:t>
            </a:r>
            <a:r>
              <a:rPr lang="cs-CZ" dirty="0"/>
              <a:t>výdaje na </a:t>
            </a:r>
            <a:r>
              <a:rPr lang="cs-CZ" b="1" dirty="0" smtClean="0"/>
              <a:t>hlavní</a:t>
            </a:r>
            <a:r>
              <a:rPr lang="cs-CZ" dirty="0" smtClean="0"/>
              <a:t> </a:t>
            </a:r>
            <a:r>
              <a:rPr lang="cs-CZ" dirty="0"/>
              <a:t>aktivity </a:t>
            </a:r>
            <a:r>
              <a:rPr lang="cs-CZ" dirty="0" smtClean="0"/>
              <a:t>projektu</a:t>
            </a:r>
            <a:br>
              <a:rPr lang="cs-CZ" dirty="0" smtClean="0"/>
            </a:br>
            <a:endParaRPr lang="cs-CZ" dirty="0"/>
          </a:p>
        </p:txBody>
      </p:sp>
      <p:sp>
        <p:nvSpPr>
          <p:cNvPr id="3" name="Zástupný symbol pro obsah 2"/>
          <p:cNvSpPr>
            <a:spLocks noGrp="1"/>
          </p:cNvSpPr>
          <p:nvPr>
            <p:ph idx="1"/>
          </p:nvPr>
        </p:nvSpPr>
        <p:spPr>
          <a:xfrm>
            <a:off x="457200" y="1988840"/>
            <a:ext cx="8229600" cy="3989040"/>
          </a:xfrm>
        </p:spPr>
        <p:txBody>
          <a:bodyPr>
            <a:normAutofit/>
          </a:bodyPr>
          <a:lstStyle/>
          <a:p>
            <a:pPr>
              <a:buFont typeface="Wingdings" panose="05000000000000000000" pitchFamily="2" charset="2"/>
              <a:buChar char="Ø"/>
            </a:pPr>
            <a:r>
              <a:rPr lang="cs-CZ" sz="4000" b="1" dirty="0"/>
              <a:t>Stavby</a:t>
            </a:r>
            <a:endParaRPr lang="cs-CZ" sz="4000" dirty="0"/>
          </a:p>
          <a:p>
            <a:pPr>
              <a:buFont typeface="Wingdings" panose="05000000000000000000" pitchFamily="2" charset="2"/>
              <a:buChar char="Ø"/>
            </a:pPr>
            <a:r>
              <a:rPr lang="cs-CZ" sz="4000" b="1" dirty="0" smtClean="0"/>
              <a:t>Další </a:t>
            </a:r>
            <a:r>
              <a:rPr lang="cs-CZ" sz="4000" b="1" dirty="0"/>
              <a:t>související výdaje</a:t>
            </a:r>
          </a:p>
          <a:p>
            <a:pPr>
              <a:buFont typeface="Wingdings" panose="05000000000000000000" pitchFamily="2" charset="2"/>
              <a:buChar char="Ø"/>
            </a:pPr>
            <a:r>
              <a:rPr lang="cs-CZ" sz="4000" b="1" dirty="0" smtClean="0"/>
              <a:t>DPH</a:t>
            </a:r>
            <a:endParaRPr lang="cs-CZ" sz="4000" b="1" dirty="0"/>
          </a:p>
        </p:txBody>
      </p:sp>
    </p:spTree>
    <p:extLst>
      <p:ext uri="{BB962C8B-B14F-4D97-AF65-F5344CB8AC3E}">
        <p14:creationId xmlns:p14="http://schemas.microsoft.com/office/powerpoint/2010/main" val="91419905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pPr algn="l"/>
            <a:r>
              <a:rPr lang="cs-CZ" dirty="0"/>
              <a:t>Způsobilé výdaje na </a:t>
            </a:r>
            <a:r>
              <a:rPr lang="cs-CZ" b="1" dirty="0"/>
              <a:t>hlavní</a:t>
            </a:r>
            <a:r>
              <a:rPr lang="cs-CZ" dirty="0"/>
              <a:t> aktivity projektu</a:t>
            </a:r>
          </a:p>
        </p:txBody>
      </p:sp>
      <p:sp>
        <p:nvSpPr>
          <p:cNvPr id="3" name="Zástupný symbol pro obsah 2"/>
          <p:cNvSpPr>
            <a:spLocks noGrp="1"/>
          </p:cNvSpPr>
          <p:nvPr>
            <p:ph idx="1"/>
          </p:nvPr>
        </p:nvSpPr>
        <p:spPr/>
        <p:txBody>
          <a:bodyPr>
            <a:normAutofit/>
          </a:bodyPr>
          <a:lstStyle/>
          <a:p>
            <a:pPr marL="0" indent="0">
              <a:buNone/>
            </a:pPr>
            <a:r>
              <a:rPr lang="cs-CZ" b="1" u="sng" dirty="0"/>
              <a:t>Stavby</a:t>
            </a:r>
            <a:endParaRPr lang="cs-CZ" u="sng" dirty="0"/>
          </a:p>
          <a:p>
            <a:pPr algn="just">
              <a:buFont typeface="Wingdings" panose="05000000000000000000" pitchFamily="2" charset="2"/>
              <a:buChar char="Ø"/>
            </a:pPr>
            <a:r>
              <a:rPr lang="cs-CZ" sz="2000" dirty="0"/>
              <a:t>Výdaje na realizaci chodníků a pásů pro chodce jako součástí silnice nebo místní komunikace, samostatných chodníků a stezek pro pěší, společných pásů pro cyklisty a chodce v přidruženém prostoru silnic a místních komunikací, stezek pro cyklisty a chodce, včetně všech konstrukčních vrstev a opatření pro osoby s omezenou schopností pohybu a orientace;</a:t>
            </a:r>
          </a:p>
          <a:p>
            <a:pPr algn="just">
              <a:buFont typeface="Wingdings" panose="05000000000000000000" pitchFamily="2" charset="2"/>
              <a:buChar char="Ø"/>
            </a:pPr>
            <a:r>
              <a:rPr lang="cs-CZ" sz="2000" dirty="0"/>
              <a:t>Výdaje související s komunikací pro pěší:</a:t>
            </a:r>
          </a:p>
          <a:p>
            <a:pPr lvl="1" algn="just">
              <a:buFont typeface="Wingdings" panose="05000000000000000000" pitchFamily="2" charset="2"/>
              <a:buChar char="Ø"/>
            </a:pPr>
            <a:r>
              <a:rPr lang="cs-CZ" sz="2000" dirty="0" smtClean="0"/>
              <a:t>Podchody</a:t>
            </a:r>
            <a:r>
              <a:rPr lang="cs-CZ" sz="2000" dirty="0"/>
              <a:t>, </a:t>
            </a:r>
            <a:r>
              <a:rPr lang="cs-CZ" sz="2000" dirty="0" smtClean="0"/>
              <a:t>lávky, </a:t>
            </a:r>
            <a:r>
              <a:rPr lang="cs-CZ" sz="2000" dirty="0"/>
              <a:t>o</a:t>
            </a:r>
            <a:r>
              <a:rPr lang="cs-CZ" sz="2000" dirty="0" smtClean="0"/>
              <a:t>pěrné </a:t>
            </a:r>
            <a:r>
              <a:rPr lang="cs-CZ" sz="2000" dirty="0"/>
              <a:t>zdi, násypy, svahy a </a:t>
            </a:r>
            <a:r>
              <a:rPr lang="cs-CZ" sz="2000" dirty="0" smtClean="0"/>
              <a:t>příkopy, místa </a:t>
            </a:r>
            <a:r>
              <a:rPr lang="cs-CZ" sz="2000" dirty="0"/>
              <a:t>pro přecházení, přechody pro chodce, přejezdy pro cyklisty, jejich nasvětlení a ochranné ostrůvky, vysazené chodníkové plochy, pásy pro </a:t>
            </a:r>
            <a:r>
              <a:rPr lang="cs-CZ" sz="2000" dirty="0" smtClean="0"/>
              <a:t>chodce, bezpečnostní opatření ..</a:t>
            </a:r>
            <a:endParaRPr lang="cs-CZ" u="sng" dirty="0"/>
          </a:p>
        </p:txBody>
      </p:sp>
    </p:spTree>
    <p:extLst>
      <p:ext uri="{BB962C8B-B14F-4D97-AF65-F5344CB8AC3E}">
        <p14:creationId xmlns:p14="http://schemas.microsoft.com/office/powerpoint/2010/main" val="173557600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pPr algn="l"/>
            <a:r>
              <a:rPr lang="cs-CZ" dirty="0" smtClean="0"/>
              <a:t/>
            </a:r>
            <a:br>
              <a:rPr lang="cs-CZ" dirty="0" smtClean="0"/>
            </a:br>
            <a:r>
              <a:rPr lang="cs-CZ" dirty="0" smtClean="0"/>
              <a:t>Způsobilé </a:t>
            </a:r>
            <a:r>
              <a:rPr lang="cs-CZ" dirty="0"/>
              <a:t>výdaje na </a:t>
            </a:r>
            <a:r>
              <a:rPr lang="cs-CZ" b="1" dirty="0" smtClean="0"/>
              <a:t>hlavní</a:t>
            </a:r>
            <a:r>
              <a:rPr lang="cs-CZ" dirty="0" smtClean="0"/>
              <a:t> </a:t>
            </a:r>
            <a:r>
              <a:rPr lang="cs-CZ" dirty="0"/>
              <a:t>aktivity </a:t>
            </a:r>
            <a:r>
              <a:rPr lang="cs-CZ" dirty="0" smtClean="0"/>
              <a:t>projektu</a:t>
            </a:r>
            <a:br>
              <a:rPr lang="cs-CZ" dirty="0" smtClean="0"/>
            </a:br>
            <a:endParaRPr lang="cs-CZ" dirty="0"/>
          </a:p>
        </p:txBody>
      </p:sp>
      <p:sp>
        <p:nvSpPr>
          <p:cNvPr id="3" name="Zástupný symbol pro obsah 2"/>
          <p:cNvSpPr>
            <a:spLocks noGrp="1"/>
          </p:cNvSpPr>
          <p:nvPr>
            <p:ph idx="1"/>
          </p:nvPr>
        </p:nvSpPr>
        <p:spPr>
          <a:xfrm>
            <a:off x="457200" y="1600201"/>
            <a:ext cx="8229600" cy="4349080"/>
          </a:xfrm>
        </p:spPr>
        <p:txBody>
          <a:bodyPr>
            <a:normAutofit fontScale="92500" lnSpcReduction="20000"/>
          </a:bodyPr>
          <a:lstStyle/>
          <a:p>
            <a:pPr marL="0" indent="0">
              <a:buNone/>
            </a:pPr>
            <a:r>
              <a:rPr lang="cs-CZ" b="1" u="sng" dirty="0"/>
              <a:t>Další související výdaje</a:t>
            </a:r>
          </a:p>
          <a:p>
            <a:pPr lvl="1">
              <a:buFont typeface="Wingdings" panose="05000000000000000000" pitchFamily="2" charset="2"/>
              <a:buChar char="Ø"/>
            </a:pPr>
            <a:r>
              <a:rPr lang="cs-CZ" dirty="0"/>
              <a:t>Příprava staveniště;</a:t>
            </a:r>
          </a:p>
          <a:p>
            <a:pPr lvl="1">
              <a:buFont typeface="Wingdings" panose="05000000000000000000" pitchFamily="2" charset="2"/>
              <a:buChar char="Ø"/>
            </a:pPr>
            <a:r>
              <a:rPr lang="cs-CZ" dirty="0"/>
              <a:t>demolice objektů podmiňujících výstavbu;</a:t>
            </a:r>
          </a:p>
          <a:p>
            <a:pPr lvl="1">
              <a:buFont typeface="Wingdings" panose="05000000000000000000" pitchFamily="2" charset="2"/>
              <a:buChar char="Ø"/>
            </a:pPr>
            <a:r>
              <a:rPr lang="cs-CZ" dirty="0"/>
              <a:t>Manipulace s kulturními vrstvami zeminy,</a:t>
            </a:r>
          </a:p>
          <a:p>
            <a:pPr lvl="1">
              <a:buFont typeface="Wingdings" panose="05000000000000000000" pitchFamily="2" charset="2"/>
              <a:buChar char="Ø"/>
            </a:pPr>
            <a:r>
              <a:rPr lang="cs-CZ" dirty="0"/>
              <a:t>Rekultivace ploch původně zastavěných </a:t>
            </a:r>
            <a:r>
              <a:rPr lang="cs-CZ" dirty="0" smtClean="0"/>
              <a:t>pozemků</a:t>
            </a:r>
            <a:endParaRPr lang="cs-CZ" dirty="0"/>
          </a:p>
          <a:p>
            <a:pPr marL="0" indent="0">
              <a:buNone/>
            </a:pPr>
            <a:r>
              <a:rPr lang="cs-CZ" b="1" u="sng" dirty="0"/>
              <a:t>DPH</a:t>
            </a:r>
          </a:p>
          <a:p>
            <a:pPr lvl="1">
              <a:buFont typeface="Wingdings" panose="05000000000000000000" pitchFamily="2" charset="2"/>
              <a:buChar char="Ø"/>
            </a:pPr>
            <a:r>
              <a:rPr lang="cs-CZ" dirty="0"/>
              <a:t>Pokud žadatel není plátce DPH;</a:t>
            </a:r>
          </a:p>
          <a:p>
            <a:pPr lvl="1">
              <a:buFont typeface="Wingdings" panose="05000000000000000000" pitchFamily="2" charset="2"/>
              <a:buChar char="Ø"/>
            </a:pPr>
            <a:r>
              <a:rPr lang="cs-CZ" dirty="0"/>
              <a:t>Pokud nemá plátce DPH k podporovaným aktivitám nárok na odpočet na vstupu;</a:t>
            </a:r>
          </a:p>
          <a:p>
            <a:pPr lvl="1">
              <a:buFont typeface="Wingdings" panose="05000000000000000000" pitchFamily="2" charset="2"/>
              <a:buChar char="Ø"/>
            </a:pPr>
            <a:r>
              <a:rPr lang="cs-CZ" dirty="0"/>
              <a:t>DPH je způsobilým výdajem, jen je-li způsobilým výdajem plnění, ke kterému se vztahuje</a:t>
            </a:r>
            <a:r>
              <a:rPr lang="cs-CZ" dirty="0" smtClean="0"/>
              <a:t>.</a:t>
            </a:r>
            <a:endParaRPr lang="cs-CZ" dirty="0"/>
          </a:p>
        </p:txBody>
      </p:sp>
    </p:spTree>
    <p:extLst>
      <p:ext uri="{BB962C8B-B14F-4D97-AF65-F5344CB8AC3E}">
        <p14:creationId xmlns:p14="http://schemas.microsoft.com/office/powerpoint/2010/main" val="347581178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pPr algn="l"/>
            <a:r>
              <a:rPr lang="cs-CZ" sz="4200" dirty="0" smtClean="0"/>
              <a:t/>
            </a:r>
            <a:br>
              <a:rPr lang="cs-CZ" sz="4200" dirty="0" smtClean="0"/>
            </a:br>
            <a:r>
              <a:rPr lang="cs-CZ" sz="4200" dirty="0" smtClean="0"/>
              <a:t>Způsobilé </a:t>
            </a:r>
            <a:r>
              <a:rPr lang="cs-CZ" sz="4200" dirty="0"/>
              <a:t>výdaje na </a:t>
            </a:r>
            <a:r>
              <a:rPr lang="cs-CZ" sz="4200" b="1" dirty="0" smtClean="0"/>
              <a:t>vedlejší</a:t>
            </a:r>
            <a:r>
              <a:rPr lang="cs-CZ" sz="4200" dirty="0" smtClean="0"/>
              <a:t> aktivity </a:t>
            </a:r>
            <a:r>
              <a:rPr lang="cs-CZ" sz="4200" dirty="0"/>
              <a:t>projektu</a:t>
            </a:r>
            <a:r>
              <a:rPr lang="cs-CZ" dirty="0" smtClean="0"/>
              <a:t/>
            </a:r>
            <a:br>
              <a:rPr lang="cs-CZ" dirty="0" smtClean="0"/>
            </a:br>
            <a:endParaRPr lang="cs-CZ" dirty="0"/>
          </a:p>
        </p:txBody>
      </p:sp>
      <p:sp>
        <p:nvSpPr>
          <p:cNvPr id="3" name="Zástupný symbol pro obsah 2"/>
          <p:cNvSpPr>
            <a:spLocks noGrp="1"/>
          </p:cNvSpPr>
          <p:nvPr>
            <p:ph idx="1"/>
          </p:nvPr>
        </p:nvSpPr>
        <p:spPr>
          <a:xfrm>
            <a:off x="457200" y="1600201"/>
            <a:ext cx="8229600" cy="4349080"/>
          </a:xfrm>
        </p:spPr>
        <p:txBody>
          <a:bodyPr>
            <a:normAutofit fontScale="92500"/>
          </a:bodyPr>
          <a:lstStyle/>
          <a:p>
            <a:pPr>
              <a:buFont typeface="Wingdings" panose="05000000000000000000" pitchFamily="2" charset="2"/>
              <a:buChar char="Ø"/>
            </a:pPr>
            <a:r>
              <a:rPr lang="cs-CZ" b="1" dirty="0" smtClean="0"/>
              <a:t>Stavby</a:t>
            </a:r>
          </a:p>
          <a:p>
            <a:pPr algn="just">
              <a:buFont typeface="Wingdings" panose="05000000000000000000" pitchFamily="2" charset="2"/>
              <a:buChar char="Ø"/>
            </a:pPr>
            <a:r>
              <a:rPr lang="cs-CZ" b="1" dirty="0"/>
              <a:t>Výdaje na zpracování projektová dokumentace</a:t>
            </a:r>
          </a:p>
          <a:p>
            <a:pPr algn="just">
              <a:buFont typeface="Wingdings" panose="05000000000000000000" pitchFamily="2" charset="2"/>
              <a:buChar char="Ø"/>
            </a:pPr>
            <a:r>
              <a:rPr lang="cs-CZ" b="1" dirty="0"/>
              <a:t>Nákup pozemků a </a:t>
            </a:r>
            <a:r>
              <a:rPr lang="cs-CZ" b="1" dirty="0" smtClean="0"/>
              <a:t>staveb</a:t>
            </a:r>
          </a:p>
          <a:p>
            <a:pPr algn="just">
              <a:buFont typeface="Wingdings" panose="05000000000000000000" pitchFamily="2" charset="2"/>
              <a:buChar char="Ø"/>
            </a:pPr>
            <a:r>
              <a:rPr lang="cs-CZ" b="1" dirty="0"/>
              <a:t>Výdaje na zabezpečení </a:t>
            </a:r>
            <a:r>
              <a:rPr lang="cs-CZ" b="1" dirty="0" smtClean="0"/>
              <a:t>výstavby</a:t>
            </a:r>
          </a:p>
          <a:p>
            <a:pPr algn="just">
              <a:buFont typeface="Wingdings" panose="05000000000000000000" pitchFamily="2" charset="2"/>
              <a:buChar char="Ø"/>
            </a:pPr>
            <a:r>
              <a:rPr lang="pt-BR" b="1" dirty="0"/>
              <a:t>Pořízení služeb bezprostředně souvisejících s realizací</a:t>
            </a:r>
            <a:r>
              <a:rPr lang="cs-CZ" b="1" dirty="0"/>
              <a:t> </a:t>
            </a:r>
            <a:r>
              <a:rPr lang="pt-BR" b="1" dirty="0" smtClean="0"/>
              <a:t>projektu</a:t>
            </a:r>
            <a:endParaRPr lang="cs-CZ" b="1" dirty="0" smtClean="0"/>
          </a:p>
          <a:p>
            <a:pPr algn="just">
              <a:buFont typeface="Wingdings" panose="05000000000000000000" pitchFamily="2" charset="2"/>
              <a:buChar char="Ø"/>
            </a:pPr>
            <a:r>
              <a:rPr lang="cs-CZ" b="1" dirty="0"/>
              <a:t>Povinná </a:t>
            </a:r>
            <a:r>
              <a:rPr lang="cs-CZ" b="1" dirty="0" smtClean="0"/>
              <a:t>publicita</a:t>
            </a:r>
          </a:p>
          <a:p>
            <a:pPr algn="just">
              <a:buFont typeface="Wingdings" panose="05000000000000000000" pitchFamily="2" charset="2"/>
              <a:buChar char="Ø"/>
            </a:pPr>
            <a:r>
              <a:rPr lang="cs-CZ" b="1" dirty="0"/>
              <a:t>DPH</a:t>
            </a:r>
          </a:p>
          <a:p>
            <a:pPr marL="0" indent="0" algn="just">
              <a:buNone/>
            </a:pPr>
            <a:endParaRPr lang="cs-CZ" b="1" u="sng" dirty="0"/>
          </a:p>
          <a:p>
            <a:pPr marL="0" indent="0" algn="just">
              <a:buNone/>
            </a:pPr>
            <a:endParaRPr lang="cs-CZ" b="1" u="sng" dirty="0"/>
          </a:p>
          <a:p>
            <a:pPr marL="0" indent="0" algn="just">
              <a:buNone/>
            </a:pPr>
            <a:endParaRPr lang="cs-CZ" b="1" u="sng" dirty="0"/>
          </a:p>
          <a:p>
            <a:pPr marL="0" indent="0" algn="just">
              <a:buNone/>
            </a:pPr>
            <a:endParaRPr lang="cs-CZ" b="1" u="sng" dirty="0"/>
          </a:p>
          <a:p>
            <a:pPr marL="0" indent="0">
              <a:buNone/>
            </a:pPr>
            <a:endParaRPr lang="cs-CZ" b="1" u="sng" dirty="0"/>
          </a:p>
          <a:p>
            <a:pPr marL="457200" lvl="1" indent="0">
              <a:buNone/>
            </a:pPr>
            <a:endParaRPr lang="cs-CZ" sz="2400" dirty="0"/>
          </a:p>
          <a:p>
            <a:pPr marL="0" indent="0" algn="just">
              <a:buNone/>
            </a:pPr>
            <a:endParaRPr lang="cs-CZ" b="1" u="sng" dirty="0"/>
          </a:p>
        </p:txBody>
      </p:sp>
    </p:spTree>
    <p:extLst>
      <p:ext uri="{BB962C8B-B14F-4D97-AF65-F5344CB8AC3E}">
        <p14:creationId xmlns:p14="http://schemas.microsoft.com/office/powerpoint/2010/main" val="3390142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l"/>
            <a:r>
              <a:rPr lang="cs-CZ" sz="4800" dirty="0" smtClean="0"/>
              <a:t>Alokace Strategie ITI</a:t>
            </a:r>
            <a:endParaRPr lang="cs-CZ" sz="4800" dirty="0"/>
          </a:p>
        </p:txBody>
      </p:sp>
      <p:graphicFrame>
        <p:nvGraphicFramePr>
          <p:cNvPr id="4" name="Zástupný symbol pro obsah 3"/>
          <p:cNvGraphicFramePr>
            <a:graphicFrameLocks noGrp="1"/>
          </p:cNvGraphicFramePr>
          <p:nvPr>
            <p:ph idx="1"/>
            <p:extLst>
              <p:ext uri="{D42A27DB-BD31-4B8C-83A1-F6EECF244321}">
                <p14:modId xmlns:p14="http://schemas.microsoft.com/office/powerpoint/2010/main" val="2471226088"/>
              </p:ext>
            </p:extLst>
          </p:nvPr>
        </p:nvGraphicFramePr>
        <p:xfrm>
          <a:off x="251520" y="1412776"/>
          <a:ext cx="8712968" cy="5303520"/>
        </p:xfrm>
        <a:graphic>
          <a:graphicData uri="http://schemas.openxmlformats.org/drawingml/2006/table">
            <a:tbl>
              <a:tblPr firstRow="1" bandRow="1">
                <a:tableStyleId>{5C22544A-7EE6-4342-B048-85BDC9FD1C3A}</a:tableStyleId>
              </a:tblPr>
              <a:tblGrid>
                <a:gridCol w="1080120"/>
                <a:gridCol w="2160240"/>
                <a:gridCol w="1440160"/>
                <a:gridCol w="1512168"/>
                <a:gridCol w="2520280"/>
              </a:tblGrid>
              <a:tr h="370840">
                <a:tc>
                  <a:txBody>
                    <a:bodyPr/>
                    <a:lstStyle/>
                    <a:p>
                      <a:pPr algn="ctr"/>
                      <a:r>
                        <a:rPr lang="cs-CZ" sz="2000" dirty="0" smtClean="0"/>
                        <a:t>OP</a:t>
                      </a:r>
                      <a:endParaRPr lang="cs-CZ" sz="2000" dirty="0"/>
                    </a:p>
                  </a:txBody>
                  <a:tcPr anchor="ctr">
                    <a:solidFill>
                      <a:srgbClr val="00AEEF"/>
                    </a:solidFill>
                  </a:tcPr>
                </a:tc>
                <a:tc>
                  <a:txBody>
                    <a:bodyPr/>
                    <a:lstStyle/>
                    <a:p>
                      <a:pPr algn="ctr"/>
                      <a:r>
                        <a:rPr lang="cs-CZ" sz="2000" dirty="0" smtClean="0"/>
                        <a:t>Vyjednaná</a:t>
                      </a:r>
                      <a:r>
                        <a:rPr lang="cs-CZ" sz="2000" baseline="0" dirty="0" smtClean="0"/>
                        <a:t> výše finanční alokace – dotační prostředky (v tis. Kč)</a:t>
                      </a:r>
                      <a:endParaRPr lang="cs-CZ" sz="2000" dirty="0"/>
                    </a:p>
                  </a:txBody>
                  <a:tcPr anchor="ctr">
                    <a:solidFill>
                      <a:srgbClr val="00AEEF"/>
                    </a:solidFill>
                  </a:tcPr>
                </a:tc>
                <a:tc>
                  <a:txBody>
                    <a:bodyPr/>
                    <a:lstStyle/>
                    <a:p>
                      <a:pPr algn="ctr"/>
                      <a:r>
                        <a:rPr lang="cs-CZ" sz="2000" dirty="0" smtClean="0"/>
                        <a:t>Specifické cíle OP</a:t>
                      </a:r>
                      <a:endParaRPr lang="cs-CZ" sz="2000" dirty="0"/>
                    </a:p>
                  </a:txBody>
                  <a:tcPr anchor="ctr">
                    <a:solidFill>
                      <a:srgbClr val="00AEEF"/>
                    </a:solidFill>
                  </a:tcPr>
                </a:tc>
                <a:tc>
                  <a:txBody>
                    <a:bodyPr/>
                    <a:lstStyle/>
                    <a:p>
                      <a:pPr algn="ctr"/>
                      <a:r>
                        <a:rPr lang="cs-CZ" sz="2000" dirty="0" smtClean="0"/>
                        <a:t>Finance dle SC </a:t>
                      </a:r>
                      <a:br>
                        <a:rPr lang="cs-CZ" sz="2000" dirty="0" smtClean="0"/>
                      </a:br>
                      <a:r>
                        <a:rPr lang="cs-CZ" sz="2000" dirty="0" smtClean="0"/>
                        <a:t>(v</a:t>
                      </a:r>
                      <a:r>
                        <a:rPr lang="cs-CZ" sz="2000" baseline="0" dirty="0" smtClean="0"/>
                        <a:t> tis. Kč)</a:t>
                      </a:r>
                      <a:endParaRPr lang="cs-CZ" sz="2000" dirty="0"/>
                    </a:p>
                  </a:txBody>
                  <a:tcPr anchor="ctr">
                    <a:solidFill>
                      <a:srgbClr val="00AEEF"/>
                    </a:solidFill>
                  </a:tcPr>
                </a:tc>
                <a:tc>
                  <a:txBody>
                    <a:bodyPr/>
                    <a:lstStyle/>
                    <a:p>
                      <a:pPr algn="ctr"/>
                      <a:r>
                        <a:rPr lang="cs-CZ" sz="2000" dirty="0" smtClean="0"/>
                        <a:t>Téma</a:t>
                      </a:r>
                      <a:endParaRPr lang="cs-CZ" sz="2000" dirty="0"/>
                    </a:p>
                  </a:txBody>
                  <a:tcPr anchor="ctr">
                    <a:solidFill>
                      <a:srgbClr val="00AEEF"/>
                    </a:solidFill>
                  </a:tcPr>
                </a:tc>
              </a:tr>
              <a:tr h="370840">
                <a:tc rowSpan="3">
                  <a:txBody>
                    <a:bodyPr/>
                    <a:lstStyle/>
                    <a:p>
                      <a:r>
                        <a:rPr lang="cs-CZ" sz="2000" dirty="0" smtClean="0"/>
                        <a:t>IROP</a:t>
                      </a:r>
                      <a:endParaRPr lang="cs-CZ" sz="2000" dirty="0"/>
                    </a:p>
                  </a:txBody>
                  <a:tcPr anchor="ctr">
                    <a:solidFill>
                      <a:srgbClr val="D1D3D4"/>
                    </a:solidFill>
                  </a:tcPr>
                </a:tc>
                <a:tc rowSpan="3">
                  <a:txBody>
                    <a:bodyPr/>
                    <a:lstStyle/>
                    <a:p>
                      <a:pPr algn="ctr"/>
                      <a:r>
                        <a:rPr lang="cs-CZ" sz="2000" dirty="0" smtClean="0"/>
                        <a:t>3</a:t>
                      </a:r>
                      <a:r>
                        <a:rPr lang="cs-CZ" sz="2000" baseline="0" dirty="0" smtClean="0"/>
                        <a:t> 997 247</a:t>
                      </a:r>
                      <a:endParaRPr lang="cs-CZ" sz="2000" dirty="0"/>
                    </a:p>
                  </a:txBody>
                  <a:tcPr anchor="ctr">
                    <a:solidFill>
                      <a:srgbClr val="D1D3D4"/>
                    </a:solidFill>
                  </a:tcPr>
                </a:tc>
                <a:tc>
                  <a:txBody>
                    <a:bodyPr/>
                    <a:lstStyle/>
                    <a:p>
                      <a:pPr algn="ctr"/>
                      <a:r>
                        <a:rPr lang="cs-CZ" sz="2000" dirty="0" smtClean="0"/>
                        <a:t>1.1</a:t>
                      </a:r>
                      <a:endParaRPr lang="cs-CZ" sz="2000" dirty="0"/>
                    </a:p>
                  </a:txBody>
                  <a:tcPr anchor="ctr">
                    <a:solidFill>
                      <a:srgbClr val="D1D3D4"/>
                    </a:solidFill>
                  </a:tcPr>
                </a:tc>
                <a:tc>
                  <a:txBody>
                    <a:bodyPr/>
                    <a:lstStyle/>
                    <a:p>
                      <a:pPr algn="ctr"/>
                      <a:r>
                        <a:rPr lang="cs-CZ" sz="2000" kern="1200" dirty="0" smtClean="0">
                          <a:solidFill>
                            <a:schemeClr val="dk1"/>
                          </a:solidFill>
                          <a:effectLst/>
                          <a:latin typeface="+mn-lt"/>
                          <a:ea typeface="+mn-ea"/>
                          <a:cs typeface="+mn-cs"/>
                        </a:rPr>
                        <a:t>1 250 000</a:t>
                      </a:r>
                      <a:endParaRPr lang="cs-CZ" sz="2000" dirty="0"/>
                    </a:p>
                  </a:txBody>
                  <a:tcPr anchor="ctr">
                    <a:solidFill>
                      <a:srgbClr val="D1D3D4"/>
                    </a:solidFill>
                  </a:tcPr>
                </a:tc>
                <a:tc>
                  <a:txBody>
                    <a:bodyPr/>
                    <a:lstStyle/>
                    <a:p>
                      <a:pPr algn="ctr"/>
                      <a:r>
                        <a:rPr lang="cs-CZ" sz="2000" dirty="0" smtClean="0"/>
                        <a:t>regionální</a:t>
                      </a:r>
                      <a:r>
                        <a:rPr lang="cs-CZ" sz="2000" baseline="0" dirty="0" smtClean="0"/>
                        <a:t> síť</a:t>
                      </a:r>
                      <a:endParaRPr lang="cs-CZ" sz="2000" dirty="0"/>
                    </a:p>
                  </a:txBody>
                  <a:tcPr anchor="ctr">
                    <a:solidFill>
                      <a:srgbClr val="D1D3D4"/>
                    </a:solidFill>
                  </a:tcPr>
                </a:tc>
              </a:tr>
              <a:tr h="370840">
                <a:tc vMerge="1">
                  <a:txBody>
                    <a:bodyPr/>
                    <a:lstStyle/>
                    <a:p>
                      <a:endParaRPr lang="cs-CZ" dirty="0"/>
                    </a:p>
                  </a:txBody>
                  <a:tcPr>
                    <a:solidFill>
                      <a:srgbClr val="939598"/>
                    </a:solidFill>
                  </a:tcPr>
                </a:tc>
                <a:tc vMerge="1">
                  <a:txBody>
                    <a:bodyPr/>
                    <a:lstStyle/>
                    <a:p>
                      <a:endParaRPr lang="cs-CZ" dirty="0"/>
                    </a:p>
                  </a:txBody>
                  <a:tcPr>
                    <a:solidFill>
                      <a:srgbClr val="D1D3D4"/>
                    </a:solidFill>
                  </a:tcPr>
                </a:tc>
                <a:tc>
                  <a:txBody>
                    <a:bodyPr/>
                    <a:lstStyle/>
                    <a:p>
                      <a:pPr algn="ctr"/>
                      <a:r>
                        <a:rPr lang="cs-CZ" sz="2000" dirty="0" smtClean="0"/>
                        <a:t>1.2</a:t>
                      </a:r>
                      <a:endParaRPr lang="cs-CZ" sz="2000" dirty="0"/>
                    </a:p>
                  </a:txBody>
                  <a:tcPr anchor="ctr">
                    <a:solidFill>
                      <a:srgbClr val="FF0000"/>
                    </a:solidFill>
                  </a:tcPr>
                </a:tc>
                <a:tc>
                  <a:txBody>
                    <a:bodyPr/>
                    <a:lstStyle/>
                    <a:p>
                      <a:pPr algn="ctr"/>
                      <a:r>
                        <a:rPr lang="cs-CZ" sz="2000" kern="1200" dirty="0" smtClean="0">
                          <a:solidFill>
                            <a:schemeClr val="dk1"/>
                          </a:solidFill>
                          <a:effectLst/>
                          <a:latin typeface="+mn-lt"/>
                          <a:ea typeface="+mn-ea"/>
                          <a:cs typeface="+mn-cs"/>
                        </a:rPr>
                        <a:t>2 021 600</a:t>
                      </a:r>
                      <a:endParaRPr lang="cs-CZ" sz="2000" dirty="0"/>
                    </a:p>
                  </a:txBody>
                  <a:tcPr anchor="ctr">
                    <a:solidFill>
                      <a:srgbClr val="FF0000"/>
                    </a:solidFill>
                  </a:tcPr>
                </a:tc>
                <a:tc>
                  <a:txBody>
                    <a:bodyPr/>
                    <a:lstStyle/>
                    <a:p>
                      <a:pPr algn="ctr"/>
                      <a:r>
                        <a:rPr lang="cs-CZ" sz="2000" dirty="0" smtClean="0"/>
                        <a:t>udržitelná</a:t>
                      </a:r>
                      <a:r>
                        <a:rPr lang="cs-CZ" sz="2000" baseline="0" dirty="0" smtClean="0"/>
                        <a:t> doprava</a:t>
                      </a:r>
                      <a:endParaRPr lang="cs-CZ" sz="2000" dirty="0"/>
                    </a:p>
                  </a:txBody>
                  <a:tcPr anchor="ctr">
                    <a:solidFill>
                      <a:srgbClr val="FF0000"/>
                    </a:solidFill>
                  </a:tcPr>
                </a:tc>
              </a:tr>
              <a:tr h="370840">
                <a:tc vMerge="1">
                  <a:txBody>
                    <a:bodyPr/>
                    <a:lstStyle/>
                    <a:p>
                      <a:endParaRPr lang="cs-CZ" dirty="0"/>
                    </a:p>
                  </a:txBody>
                  <a:tcPr>
                    <a:solidFill>
                      <a:srgbClr val="939598"/>
                    </a:solidFill>
                  </a:tcPr>
                </a:tc>
                <a:tc vMerge="1">
                  <a:txBody>
                    <a:bodyPr/>
                    <a:lstStyle/>
                    <a:p>
                      <a:endParaRPr lang="cs-CZ" dirty="0"/>
                    </a:p>
                  </a:txBody>
                  <a:tcPr>
                    <a:solidFill>
                      <a:srgbClr val="D1D3D4"/>
                    </a:solidFill>
                  </a:tcPr>
                </a:tc>
                <a:tc>
                  <a:txBody>
                    <a:bodyPr/>
                    <a:lstStyle/>
                    <a:p>
                      <a:pPr algn="ctr"/>
                      <a:r>
                        <a:rPr lang="cs-CZ" sz="2000" dirty="0" smtClean="0"/>
                        <a:t>2.4</a:t>
                      </a:r>
                      <a:endParaRPr lang="cs-CZ" sz="2000" dirty="0"/>
                    </a:p>
                  </a:txBody>
                  <a:tcPr anchor="ctr">
                    <a:solidFill>
                      <a:srgbClr val="D1D3D4"/>
                    </a:solidFill>
                  </a:tcPr>
                </a:tc>
                <a:tc>
                  <a:txBody>
                    <a:bodyPr/>
                    <a:lstStyle/>
                    <a:p>
                      <a:pPr algn="ctr"/>
                      <a:r>
                        <a:rPr lang="cs-CZ" sz="2000" kern="1200" dirty="0" smtClean="0">
                          <a:solidFill>
                            <a:schemeClr val="dk1"/>
                          </a:solidFill>
                          <a:effectLst/>
                          <a:latin typeface="+mn-lt"/>
                          <a:ea typeface="+mn-ea"/>
                          <a:cs typeface="+mn-cs"/>
                        </a:rPr>
                        <a:t>725 647</a:t>
                      </a:r>
                      <a:endParaRPr lang="cs-CZ" sz="2000" dirty="0"/>
                    </a:p>
                  </a:txBody>
                  <a:tcPr anchor="ctr">
                    <a:solidFill>
                      <a:srgbClr val="D1D3D4"/>
                    </a:solidFill>
                  </a:tcPr>
                </a:tc>
                <a:tc>
                  <a:txBody>
                    <a:bodyPr/>
                    <a:lstStyle/>
                    <a:p>
                      <a:pPr algn="ctr"/>
                      <a:r>
                        <a:rPr lang="cs-CZ" sz="2000" dirty="0" smtClean="0"/>
                        <a:t>infrastruktura pro vzdělávání (MŠ, ZŠ, SŠ)</a:t>
                      </a:r>
                      <a:r>
                        <a:rPr lang="cs-CZ" sz="2000" baseline="0" dirty="0" smtClean="0"/>
                        <a:t> </a:t>
                      </a:r>
                      <a:endParaRPr lang="cs-CZ" sz="2000" dirty="0"/>
                    </a:p>
                  </a:txBody>
                  <a:tcPr anchor="ctr">
                    <a:solidFill>
                      <a:srgbClr val="D1D3D4"/>
                    </a:solidFill>
                  </a:tcPr>
                </a:tc>
              </a:tr>
              <a:tr h="370840">
                <a:tc rowSpan="2">
                  <a:txBody>
                    <a:bodyPr/>
                    <a:lstStyle/>
                    <a:p>
                      <a:r>
                        <a:rPr lang="cs-CZ" sz="2000" dirty="0" smtClean="0"/>
                        <a:t>OPŽP</a:t>
                      </a:r>
                      <a:endParaRPr lang="cs-CZ" sz="2000" dirty="0"/>
                    </a:p>
                  </a:txBody>
                  <a:tcPr anchor="ctr">
                    <a:solidFill>
                      <a:srgbClr val="939598"/>
                    </a:solidFill>
                  </a:tcPr>
                </a:tc>
                <a:tc rowSpan="2">
                  <a:txBody>
                    <a:bodyPr/>
                    <a:lstStyle/>
                    <a:p>
                      <a:pPr algn="ctr"/>
                      <a:r>
                        <a:rPr lang="cs-CZ" sz="2000" dirty="0" smtClean="0"/>
                        <a:t>150 025</a:t>
                      </a:r>
                      <a:endParaRPr lang="cs-CZ" sz="2000" dirty="0"/>
                    </a:p>
                  </a:txBody>
                  <a:tcPr anchor="ctr">
                    <a:solidFill>
                      <a:srgbClr val="939598"/>
                    </a:solidFill>
                  </a:tcPr>
                </a:tc>
                <a:tc>
                  <a:txBody>
                    <a:bodyPr/>
                    <a:lstStyle/>
                    <a:p>
                      <a:pPr algn="ctr"/>
                      <a:r>
                        <a:rPr lang="cs-CZ" sz="2000" dirty="0" smtClean="0"/>
                        <a:t>1.3</a:t>
                      </a:r>
                      <a:endParaRPr lang="cs-CZ" sz="2000" dirty="0"/>
                    </a:p>
                  </a:txBody>
                  <a:tcPr anchor="ctr">
                    <a:solidFill>
                      <a:srgbClr val="939598"/>
                    </a:solidFill>
                  </a:tcPr>
                </a:tc>
                <a:tc>
                  <a:txBody>
                    <a:bodyPr/>
                    <a:lstStyle/>
                    <a:p>
                      <a:pPr algn="ctr"/>
                      <a:r>
                        <a:rPr lang="cs-CZ" sz="2000" dirty="0" smtClean="0"/>
                        <a:t>128 775</a:t>
                      </a:r>
                      <a:endParaRPr lang="cs-CZ" sz="2000" dirty="0"/>
                    </a:p>
                  </a:txBody>
                  <a:tcPr anchor="ctr">
                    <a:solidFill>
                      <a:srgbClr val="939598"/>
                    </a:solidFill>
                  </a:tcPr>
                </a:tc>
                <a:tc>
                  <a:txBody>
                    <a:bodyPr/>
                    <a:lstStyle/>
                    <a:p>
                      <a:pPr algn="ctr"/>
                      <a:r>
                        <a:rPr lang="cs-CZ" sz="2000" dirty="0" smtClean="0"/>
                        <a:t>protipovodňová ochrana</a:t>
                      </a:r>
                      <a:endParaRPr lang="cs-CZ" sz="2000" dirty="0"/>
                    </a:p>
                  </a:txBody>
                  <a:tcPr anchor="ctr">
                    <a:solidFill>
                      <a:srgbClr val="939598"/>
                    </a:solidFill>
                  </a:tcPr>
                </a:tc>
              </a:tr>
              <a:tr h="370840">
                <a:tc vMerge="1">
                  <a:txBody>
                    <a:bodyPr/>
                    <a:lstStyle/>
                    <a:p>
                      <a:endParaRPr lang="cs-CZ" dirty="0"/>
                    </a:p>
                  </a:txBody>
                  <a:tcPr>
                    <a:solidFill>
                      <a:srgbClr val="D1D3D4"/>
                    </a:solidFill>
                  </a:tcPr>
                </a:tc>
                <a:tc vMerge="1">
                  <a:txBody>
                    <a:bodyPr/>
                    <a:lstStyle/>
                    <a:p>
                      <a:endParaRPr lang="cs-CZ" dirty="0"/>
                    </a:p>
                  </a:txBody>
                  <a:tcPr>
                    <a:solidFill>
                      <a:srgbClr val="939598"/>
                    </a:solidFill>
                  </a:tcPr>
                </a:tc>
                <a:tc>
                  <a:txBody>
                    <a:bodyPr/>
                    <a:lstStyle/>
                    <a:p>
                      <a:pPr algn="ctr"/>
                      <a:r>
                        <a:rPr lang="cs-CZ" sz="2000" dirty="0" smtClean="0"/>
                        <a:t>1.4</a:t>
                      </a:r>
                      <a:endParaRPr lang="cs-CZ" sz="2000" dirty="0"/>
                    </a:p>
                  </a:txBody>
                  <a:tcPr anchor="ctr">
                    <a:solidFill>
                      <a:srgbClr val="939598"/>
                    </a:solidFill>
                  </a:tcPr>
                </a:tc>
                <a:tc>
                  <a:txBody>
                    <a:bodyPr/>
                    <a:lstStyle/>
                    <a:p>
                      <a:pPr algn="ctr"/>
                      <a:r>
                        <a:rPr lang="cs-CZ" sz="2000" dirty="0" smtClean="0"/>
                        <a:t>21</a:t>
                      </a:r>
                      <a:r>
                        <a:rPr lang="cs-CZ" sz="2000" baseline="0" dirty="0" smtClean="0"/>
                        <a:t> 250</a:t>
                      </a:r>
                      <a:endParaRPr lang="cs-CZ" sz="2000" dirty="0"/>
                    </a:p>
                  </a:txBody>
                  <a:tcPr anchor="ctr">
                    <a:solidFill>
                      <a:srgbClr val="939598"/>
                    </a:solidFill>
                  </a:tcPr>
                </a:tc>
                <a:tc>
                  <a:txBody>
                    <a:bodyPr/>
                    <a:lstStyle/>
                    <a:p>
                      <a:pPr algn="ctr"/>
                      <a:r>
                        <a:rPr lang="cs-CZ" sz="2000" dirty="0" smtClean="0"/>
                        <a:t>preventivní </a:t>
                      </a:r>
                    </a:p>
                    <a:p>
                      <a:pPr algn="ctr"/>
                      <a:r>
                        <a:rPr lang="cs-CZ" sz="2000" baseline="0" dirty="0" smtClean="0"/>
                        <a:t>opatření</a:t>
                      </a:r>
                      <a:endParaRPr lang="cs-CZ" sz="2000" dirty="0"/>
                    </a:p>
                  </a:txBody>
                  <a:tcPr anchor="ctr">
                    <a:solidFill>
                      <a:srgbClr val="939598"/>
                    </a:solidFill>
                  </a:tcPr>
                </a:tc>
              </a:tr>
              <a:tr h="370840">
                <a:tc>
                  <a:txBody>
                    <a:bodyPr/>
                    <a:lstStyle/>
                    <a:p>
                      <a:r>
                        <a:rPr lang="cs-CZ" sz="2000" dirty="0" smtClean="0"/>
                        <a:t>OP PPR</a:t>
                      </a:r>
                      <a:endParaRPr lang="cs-CZ" sz="2000" dirty="0"/>
                    </a:p>
                  </a:txBody>
                  <a:tcPr anchor="ctr">
                    <a:solidFill>
                      <a:srgbClr val="D1D3D4"/>
                    </a:solidFill>
                  </a:tcPr>
                </a:tc>
                <a:tc>
                  <a:txBody>
                    <a:bodyPr/>
                    <a:lstStyle/>
                    <a:p>
                      <a:pPr algn="ctr"/>
                      <a:r>
                        <a:rPr lang="cs-CZ" sz="2000" dirty="0" smtClean="0"/>
                        <a:t>459</a:t>
                      </a:r>
                      <a:r>
                        <a:rPr lang="cs-CZ" sz="2000" baseline="0" dirty="0" smtClean="0"/>
                        <a:t> 050</a:t>
                      </a:r>
                      <a:endParaRPr lang="cs-CZ" sz="2000" dirty="0"/>
                    </a:p>
                  </a:txBody>
                  <a:tcPr anchor="ctr">
                    <a:solidFill>
                      <a:srgbClr val="D1D3D4"/>
                    </a:solidFill>
                  </a:tcPr>
                </a:tc>
                <a:tc>
                  <a:txBody>
                    <a:bodyPr/>
                    <a:lstStyle/>
                    <a:p>
                      <a:pPr algn="ctr"/>
                      <a:r>
                        <a:rPr lang="cs-CZ" sz="2000" dirty="0" smtClean="0"/>
                        <a:t>2.2</a:t>
                      </a:r>
                      <a:endParaRPr lang="cs-CZ" sz="2000" dirty="0"/>
                    </a:p>
                  </a:txBody>
                  <a:tcPr anchor="ctr">
                    <a:solidFill>
                      <a:srgbClr val="D1D3D4"/>
                    </a:solidFill>
                  </a:tcPr>
                </a:tc>
                <a:tc>
                  <a:txBody>
                    <a:bodyPr/>
                    <a:lstStyle/>
                    <a:p>
                      <a:pPr algn="ctr"/>
                      <a:r>
                        <a:rPr lang="cs-CZ" sz="2000" dirty="0" smtClean="0"/>
                        <a:t>459</a:t>
                      </a:r>
                      <a:r>
                        <a:rPr lang="cs-CZ" sz="2000" baseline="0" dirty="0" smtClean="0"/>
                        <a:t> 050</a:t>
                      </a:r>
                      <a:endParaRPr lang="cs-CZ" sz="2000" dirty="0"/>
                    </a:p>
                  </a:txBody>
                  <a:tcPr anchor="ctr">
                    <a:solidFill>
                      <a:srgbClr val="D1D3D4"/>
                    </a:solidFill>
                  </a:tcPr>
                </a:tc>
                <a:tc>
                  <a:txBody>
                    <a:bodyPr/>
                    <a:lstStyle/>
                    <a:p>
                      <a:pPr algn="ctr"/>
                      <a:r>
                        <a:rPr lang="cs-CZ" sz="2000" dirty="0" smtClean="0"/>
                        <a:t>atraktivita MHD</a:t>
                      </a:r>
                      <a:endParaRPr lang="cs-CZ" sz="2000" dirty="0"/>
                    </a:p>
                  </a:txBody>
                  <a:tcPr anchor="ctr">
                    <a:solidFill>
                      <a:srgbClr val="D1D3D4"/>
                    </a:solidFill>
                  </a:tcPr>
                </a:tc>
              </a:tr>
              <a:tr h="370840">
                <a:tc>
                  <a:txBody>
                    <a:bodyPr/>
                    <a:lstStyle/>
                    <a:p>
                      <a:r>
                        <a:rPr lang="cs-CZ" sz="2000" b="1" dirty="0" smtClean="0">
                          <a:solidFill>
                            <a:schemeClr val="tx1"/>
                          </a:solidFill>
                        </a:rPr>
                        <a:t>CELKEM</a:t>
                      </a:r>
                      <a:endParaRPr lang="cs-CZ" sz="2000" b="1" dirty="0">
                        <a:solidFill>
                          <a:schemeClr val="tx1"/>
                        </a:solidFill>
                      </a:endParaRPr>
                    </a:p>
                  </a:txBody>
                  <a:tcPr anchor="ctr">
                    <a:solidFill>
                      <a:srgbClr val="939598"/>
                    </a:solidFill>
                  </a:tcPr>
                </a:tc>
                <a:tc>
                  <a:txBody>
                    <a:bodyPr/>
                    <a:lstStyle/>
                    <a:p>
                      <a:pPr algn="ctr"/>
                      <a:r>
                        <a:rPr lang="cs-CZ" sz="2000" b="1" dirty="0" smtClean="0">
                          <a:solidFill>
                            <a:schemeClr val="tx1"/>
                          </a:solidFill>
                        </a:rPr>
                        <a:t>4 606 322</a:t>
                      </a:r>
                      <a:endParaRPr lang="cs-CZ" sz="2000" b="1" dirty="0">
                        <a:solidFill>
                          <a:schemeClr val="tx1"/>
                        </a:solidFill>
                      </a:endParaRPr>
                    </a:p>
                  </a:txBody>
                  <a:tcPr anchor="ctr">
                    <a:solidFill>
                      <a:srgbClr val="939598"/>
                    </a:solidFill>
                  </a:tcPr>
                </a:tc>
                <a:tc>
                  <a:txBody>
                    <a:bodyPr/>
                    <a:lstStyle/>
                    <a:p>
                      <a:pPr algn="ctr"/>
                      <a:r>
                        <a:rPr lang="cs-CZ" sz="2000" b="1" dirty="0" smtClean="0">
                          <a:solidFill>
                            <a:schemeClr val="tx1"/>
                          </a:solidFill>
                        </a:rPr>
                        <a:t>-</a:t>
                      </a:r>
                      <a:endParaRPr lang="cs-CZ" sz="2000" b="1" dirty="0">
                        <a:solidFill>
                          <a:schemeClr val="tx1"/>
                        </a:solidFill>
                      </a:endParaRPr>
                    </a:p>
                  </a:txBody>
                  <a:tcPr anchor="ctr">
                    <a:solidFill>
                      <a:srgbClr val="939598"/>
                    </a:solidFill>
                  </a:tcPr>
                </a:tc>
                <a:tc>
                  <a:txBody>
                    <a:bodyPr/>
                    <a:lstStyle/>
                    <a:p>
                      <a:pPr algn="ctr"/>
                      <a:r>
                        <a:rPr lang="cs-CZ" sz="2000" b="1" dirty="0" smtClean="0">
                          <a:solidFill>
                            <a:schemeClr val="tx1"/>
                          </a:solidFill>
                        </a:rPr>
                        <a:t>4</a:t>
                      </a:r>
                      <a:r>
                        <a:rPr lang="cs-CZ" sz="2000" b="1" baseline="0" dirty="0" smtClean="0">
                          <a:solidFill>
                            <a:schemeClr val="tx1"/>
                          </a:solidFill>
                        </a:rPr>
                        <a:t> 606 322</a:t>
                      </a:r>
                      <a:endParaRPr lang="cs-CZ" sz="2000" b="1" dirty="0">
                        <a:solidFill>
                          <a:schemeClr val="tx1"/>
                        </a:solidFill>
                      </a:endParaRPr>
                    </a:p>
                  </a:txBody>
                  <a:tcPr anchor="ctr">
                    <a:solidFill>
                      <a:srgbClr val="939598"/>
                    </a:solidFill>
                  </a:tcPr>
                </a:tc>
                <a:tc>
                  <a:txBody>
                    <a:bodyPr/>
                    <a:lstStyle/>
                    <a:p>
                      <a:pPr algn="ctr"/>
                      <a:endParaRPr lang="cs-CZ" sz="2000" b="1" dirty="0">
                        <a:solidFill>
                          <a:schemeClr val="tx1"/>
                        </a:solidFill>
                      </a:endParaRPr>
                    </a:p>
                  </a:txBody>
                  <a:tcPr anchor="ctr">
                    <a:solidFill>
                      <a:srgbClr val="939598"/>
                    </a:solidFill>
                  </a:tcPr>
                </a:tc>
              </a:tr>
            </a:tbl>
          </a:graphicData>
        </a:graphic>
      </p:graphicFrame>
    </p:spTree>
    <p:extLst>
      <p:ext uri="{BB962C8B-B14F-4D97-AF65-F5344CB8AC3E}">
        <p14:creationId xmlns:p14="http://schemas.microsoft.com/office/powerpoint/2010/main" val="3774268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pPr algn="l"/>
            <a:r>
              <a:rPr lang="cs-CZ" sz="4200" dirty="0" smtClean="0"/>
              <a:t/>
            </a:r>
            <a:br>
              <a:rPr lang="cs-CZ" sz="4200" dirty="0" smtClean="0"/>
            </a:br>
            <a:r>
              <a:rPr lang="cs-CZ" sz="4200" dirty="0" smtClean="0"/>
              <a:t>Způsobilé </a:t>
            </a:r>
            <a:r>
              <a:rPr lang="cs-CZ" sz="4200" dirty="0"/>
              <a:t>výdaje na </a:t>
            </a:r>
            <a:r>
              <a:rPr lang="cs-CZ" sz="4200" b="1" dirty="0" smtClean="0"/>
              <a:t>vedlejší</a:t>
            </a:r>
            <a:r>
              <a:rPr lang="cs-CZ" sz="4200" dirty="0" smtClean="0"/>
              <a:t> aktivity </a:t>
            </a:r>
            <a:r>
              <a:rPr lang="cs-CZ" sz="4200" dirty="0"/>
              <a:t>projektu</a:t>
            </a:r>
            <a:r>
              <a:rPr lang="cs-CZ" dirty="0" smtClean="0"/>
              <a:t/>
            </a:r>
            <a:br>
              <a:rPr lang="cs-CZ" dirty="0" smtClean="0"/>
            </a:br>
            <a:endParaRPr lang="cs-CZ" dirty="0"/>
          </a:p>
        </p:txBody>
      </p:sp>
      <p:sp>
        <p:nvSpPr>
          <p:cNvPr id="3" name="Zástupný symbol pro obsah 2"/>
          <p:cNvSpPr>
            <a:spLocks noGrp="1"/>
          </p:cNvSpPr>
          <p:nvPr>
            <p:ph idx="1"/>
          </p:nvPr>
        </p:nvSpPr>
        <p:spPr>
          <a:xfrm>
            <a:off x="457200" y="1600201"/>
            <a:ext cx="8229600" cy="4349080"/>
          </a:xfrm>
        </p:spPr>
        <p:txBody>
          <a:bodyPr>
            <a:normAutofit fontScale="85000" lnSpcReduction="20000"/>
          </a:bodyPr>
          <a:lstStyle/>
          <a:p>
            <a:pPr marL="0" indent="0">
              <a:buNone/>
            </a:pPr>
            <a:r>
              <a:rPr lang="cs-CZ" b="1" u="sng" dirty="0" smtClean="0"/>
              <a:t>Stavby</a:t>
            </a:r>
            <a:endParaRPr lang="cs-CZ" b="1" u="sng" dirty="0"/>
          </a:p>
          <a:p>
            <a:pPr lvl="1">
              <a:buFont typeface="Wingdings" panose="05000000000000000000" pitchFamily="2" charset="2"/>
              <a:buChar char="Ø"/>
            </a:pPr>
            <a:r>
              <a:rPr lang="cs-CZ" sz="2400" dirty="0"/>
              <a:t>Výdaje související s komunikací pro </a:t>
            </a:r>
            <a:r>
              <a:rPr lang="cs-CZ" sz="2400" dirty="0" smtClean="0"/>
              <a:t>pěší (např. přístřešky </a:t>
            </a:r>
            <a:r>
              <a:rPr lang="cs-CZ" sz="2400" dirty="0"/>
              <a:t>a čekárny autobusových, trolejbusových a tramvajových zastávek, související volně dostupné pevné stojany a uzamykatelné boxy na jízdní </a:t>
            </a:r>
            <a:r>
              <a:rPr lang="cs-CZ" sz="2400" dirty="0" smtClean="0"/>
              <a:t>kola, lavičky</a:t>
            </a:r>
            <a:r>
              <a:rPr lang="cs-CZ" sz="2400" dirty="0"/>
              <a:t>, </a:t>
            </a:r>
            <a:r>
              <a:rPr lang="cs-CZ" sz="2400" dirty="0" smtClean="0"/>
              <a:t>osvětlení ..)</a:t>
            </a:r>
          </a:p>
          <a:p>
            <a:pPr lvl="1">
              <a:buFont typeface="Wingdings" panose="05000000000000000000" pitchFamily="2" charset="2"/>
              <a:buChar char="Ø"/>
            </a:pPr>
            <a:r>
              <a:rPr lang="cs-CZ" sz="2400" dirty="0"/>
              <a:t>Výdaje na stavbou vyvolané </a:t>
            </a:r>
            <a:r>
              <a:rPr lang="cs-CZ" sz="2400" dirty="0" smtClean="0"/>
              <a:t>investice (např. provizorní </a:t>
            </a:r>
            <a:r>
              <a:rPr lang="cs-CZ" sz="2400" dirty="0"/>
              <a:t>komunikace a lávky pro pěší a cyklisty a přechodné dopravní </a:t>
            </a:r>
            <a:r>
              <a:rPr lang="cs-CZ" sz="2400" dirty="0" smtClean="0"/>
              <a:t>značení</a:t>
            </a:r>
            <a:r>
              <a:rPr lang="cs-CZ" sz="2400" dirty="0"/>
              <a:t> </a:t>
            </a:r>
            <a:r>
              <a:rPr lang="cs-CZ" sz="2400" dirty="0" smtClean="0"/>
              <a:t>..)</a:t>
            </a:r>
          </a:p>
          <a:p>
            <a:pPr lvl="1">
              <a:buFont typeface="Wingdings" panose="05000000000000000000" pitchFamily="2" charset="2"/>
              <a:buChar char="Ø"/>
            </a:pPr>
            <a:r>
              <a:rPr lang="cs-CZ" sz="2400" dirty="0"/>
              <a:t>Výdaje na stavební úpravy a opravy hlavního dopravního prostoru silnic a místních komunikací v části vymezené upravovaným nebo realizovaným vodorovným dopravním značením vyhrazených jízdních pruhů pro cyklisty, piktogramových koridorů pro cyklisty a vyhrazených jízdních pruhů pro autobusy a jízdní kola</a:t>
            </a:r>
            <a:r>
              <a:rPr lang="cs-CZ" sz="2400" dirty="0" smtClean="0"/>
              <a:t>;</a:t>
            </a:r>
          </a:p>
          <a:p>
            <a:pPr lvl="1">
              <a:buFont typeface="Wingdings" panose="05000000000000000000" pitchFamily="2" charset="2"/>
              <a:buChar char="§"/>
            </a:pPr>
            <a:endParaRPr lang="cs-CZ" sz="2400" dirty="0"/>
          </a:p>
          <a:p>
            <a:pPr marL="457200" lvl="1" indent="0" algn="ctr">
              <a:buNone/>
            </a:pPr>
            <a:r>
              <a:rPr lang="cs-CZ" sz="2400" b="1" i="1" dirty="0" smtClean="0"/>
              <a:t>Musí být součástí položkového rozpočtu stavby podle předložené projektové dokumentace</a:t>
            </a:r>
            <a:endParaRPr lang="cs-CZ" sz="2200" b="1" i="1" dirty="0"/>
          </a:p>
          <a:p>
            <a:pPr marL="457200" lvl="1" indent="0">
              <a:buNone/>
            </a:pPr>
            <a:endParaRPr lang="cs-CZ" sz="2400" dirty="0"/>
          </a:p>
          <a:p>
            <a:pPr marL="0" indent="0" algn="just">
              <a:buNone/>
            </a:pPr>
            <a:endParaRPr lang="cs-CZ" b="1" u="sng" dirty="0"/>
          </a:p>
        </p:txBody>
      </p:sp>
    </p:spTree>
    <p:extLst>
      <p:ext uri="{BB962C8B-B14F-4D97-AF65-F5344CB8AC3E}">
        <p14:creationId xmlns:p14="http://schemas.microsoft.com/office/powerpoint/2010/main" val="130271562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pPr algn="l"/>
            <a:r>
              <a:rPr lang="cs-CZ" sz="4200" dirty="0" smtClean="0"/>
              <a:t/>
            </a:r>
            <a:br>
              <a:rPr lang="cs-CZ" sz="4200" dirty="0" smtClean="0"/>
            </a:br>
            <a:r>
              <a:rPr lang="cs-CZ" sz="4200" dirty="0" smtClean="0"/>
              <a:t>Způsobilé </a:t>
            </a:r>
            <a:r>
              <a:rPr lang="cs-CZ" sz="4200" dirty="0"/>
              <a:t>výdaje na </a:t>
            </a:r>
            <a:r>
              <a:rPr lang="cs-CZ" sz="4200" b="1" dirty="0" smtClean="0"/>
              <a:t>vedlejší</a:t>
            </a:r>
            <a:r>
              <a:rPr lang="cs-CZ" sz="4200" dirty="0" smtClean="0"/>
              <a:t> aktivity </a:t>
            </a:r>
            <a:r>
              <a:rPr lang="cs-CZ" sz="4200" dirty="0"/>
              <a:t>projektu</a:t>
            </a:r>
            <a:r>
              <a:rPr lang="cs-CZ" dirty="0" smtClean="0"/>
              <a:t/>
            </a:r>
            <a:br>
              <a:rPr lang="cs-CZ" dirty="0" smtClean="0"/>
            </a:br>
            <a:endParaRPr lang="cs-CZ" dirty="0"/>
          </a:p>
        </p:txBody>
      </p:sp>
      <p:sp>
        <p:nvSpPr>
          <p:cNvPr id="3" name="Zástupný symbol pro obsah 2"/>
          <p:cNvSpPr>
            <a:spLocks noGrp="1"/>
          </p:cNvSpPr>
          <p:nvPr>
            <p:ph idx="1"/>
          </p:nvPr>
        </p:nvSpPr>
        <p:spPr>
          <a:xfrm>
            <a:off x="457200" y="1600201"/>
            <a:ext cx="8229600" cy="4349080"/>
          </a:xfrm>
        </p:spPr>
        <p:txBody>
          <a:bodyPr>
            <a:normAutofit/>
          </a:bodyPr>
          <a:lstStyle/>
          <a:p>
            <a:pPr marL="0" indent="0" algn="just">
              <a:buNone/>
            </a:pPr>
            <a:r>
              <a:rPr lang="cs-CZ" sz="2800" b="1" u="sng" dirty="0"/>
              <a:t>Výdaje na zpracování projektová </a:t>
            </a:r>
            <a:r>
              <a:rPr lang="cs-CZ" sz="2800" b="1" u="sng" dirty="0" smtClean="0"/>
              <a:t>dokumentace</a:t>
            </a:r>
          </a:p>
          <a:p>
            <a:pPr marL="0" indent="0" algn="just">
              <a:buNone/>
            </a:pPr>
            <a:r>
              <a:rPr lang="cs-CZ" sz="2800" b="1" u="sng" dirty="0" smtClean="0"/>
              <a:t>Nákup </a:t>
            </a:r>
            <a:r>
              <a:rPr lang="cs-CZ" sz="2800" b="1" u="sng" dirty="0"/>
              <a:t>pozemků a staveb</a:t>
            </a:r>
          </a:p>
          <a:p>
            <a:pPr marL="514350" indent="-514350" algn="just">
              <a:buFont typeface="Wingdings" panose="05000000000000000000" pitchFamily="2" charset="2"/>
              <a:buChar char="Ø"/>
            </a:pPr>
            <a:r>
              <a:rPr lang="cs-CZ" sz="2400" dirty="0" smtClean="0"/>
              <a:t>Výdaje na vyvlastnění</a:t>
            </a:r>
          </a:p>
          <a:p>
            <a:pPr marL="514350" indent="-514350" algn="just">
              <a:buFont typeface="Wingdings" panose="05000000000000000000" pitchFamily="2" charset="2"/>
              <a:buChar char="Ø"/>
            </a:pPr>
            <a:r>
              <a:rPr lang="cs-CZ" sz="2400" dirty="0"/>
              <a:t>Výdaje na úhradu odvodů za odnětí půdy ze zemědělského a lesního půdního </a:t>
            </a:r>
            <a:r>
              <a:rPr lang="cs-CZ" sz="2400" dirty="0" smtClean="0"/>
              <a:t>fondu</a:t>
            </a:r>
          </a:p>
          <a:p>
            <a:pPr marL="0" indent="0" algn="just">
              <a:buNone/>
            </a:pPr>
            <a:r>
              <a:rPr lang="cs-CZ" sz="2400" b="1" u="sng" dirty="0" smtClean="0"/>
              <a:t>Výdaje na zabezpečení výstavby</a:t>
            </a:r>
          </a:p>
          <a:p>
            <a:pPr algn="just">
              <a:buFont typeface="Wingdings" panose="05000000000000000000" pitchFamily="2" charset="2"/>
              <a:buChar char="Ø"/>
            </a:pPr>
            <a:r>
              <a:rPr lang="cs-CZ" sz="2400" dirty="0" smtClean="0"/>
              <a:t>TDI, ADI, BOZP, geodetické práce ..</a:t>
            </a:r>
          </a:p>
          <a:p>
            <a:pPr algn="just">
              <a:buFont typeface="Wingdings" panose="05000000000000000000" pitchFamily="2" charset="2"/>
              <a:buChar char="Ø"/>
            </a:pPr>
            <a:endParaRPr lang="cs-CZ" sz="2400" dirty="0" smtClean="0"/>
          </a:p>
          <a:p>
            <a:pPr marL="0" indent="0" algn="ctr">
              <a:buNone/>
            </a:pPr>
            <a:r>
              <a:rPr lang="cs-CZ" sz="1600" b="1" i="1" dirty="0" smtClean="0"/>
              <a:t>Podrobný výčet výdajů, které splňují podmínky způsobilosti viz Specifická pravidla</a:t>
            </a:r>
          </a:p>
          <a:p>
            <a:pPr marL="0" indent="0" algn="ctr">
              <a:buNone/>
            </a:pPr>
            <a:r>
              <a:rPr lang="cs-CZ" sz="1600" b="1" i="1" dirty="0" smtClean="0"/>
              <a:t>Nákup pozemků nesmí přesáhnout 10 % celkových způsobilých výdajů projektu</a:t>
            </a:r>
          </a:p>
          <a:p>
            <a:pPr marL="0" indent="0" algn="ctr">
              <a:buNone/>
            </a:pPr>
            <a:endParaRPr lang="cs-CZ" b="1" i="1" u="sng" dirty="0"/>
          </a:p>
        </p:txBody>
      </p:sp>
    </p:spTree>
    <p:extLst>
      <p:ext uri="{BB962C8B-B14F-4D97-AF65-F5344CB8AC3E}">
        <p14:creationId xmlns:p14="http://schemas.microsoft.com/office/powerpoint/2010/main" val="353305769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pPr algn="l"/>
            <a:r>
              <a:rPr lang="cs-CZ" sz="4200" dirty="0" smtClean="0"/>
              <a:t/>
            </a:r>
            <a:br>
              <a:rPr lang="cs-CZ" sz="4200" dirty="0" smtClean="0"/>
            </a:br>
            <a:r>
              <a:rPr lang="cs-CZ" sz="4200" dirty="0" smtClean="0"/>
              <a:t>Způsobilé </a:t>
            </a:r>
            <a:r>
              <a:rPr lang="cs-CZ" sz="4200" dirty="0"/>
              <a:t>výdaje na </a:t>
            </a:r>
            <a:r>
              <a:rPr lang="cs-CZ" sz="4200" b="1" dirty="0" smtClean="0"/>
              <a:t>vedlejší</a:t>
            </a:r>
            <a:r>
              <a:rPr lang="cs-CZ" sz="4200" dirty="0" smtClean="0"/>
              <a:t> aktivity </a:t>
            </a:r>
            <a:r>
              <a:rPr lang="cs-CZ" sz="4200" dirty="0"/>
              <a:t>projektu</a:t>
            </a:r>
            <a:r>
              <a:rPr lang="cs-CZ" dirty="0" smtClean="0"/>
              <a:t/>
            </a:r>
            <a:br>
              <a:rPr lang="cs-CZ" dirty="0" smtClean="0"/>
            </a:br>
            <a:endParaRPr lang="cs-CZ" dirty="0"/>
          </a:p>
        </p:txBody>
      </p:sp>
      <p:sp>
        <p:nvSpPr>
          <p:cNvPr id="3" name="Zástupný symbol pro obsah 2"/>
          <p:cNvSpPr>
            <a:spLocks noGrp="1"/>
          </p:cNvSpPr>
          <p:nvPr>
            <p:ph idx="1"/>
          </p:nvPr>
        </p:nvSpPr>
        <p:spPr>
          <a:xfrm>
            <a:off x="457200" y="1600201"/>
            <a:ext cx="8229600" cy="4349080"/>
          </a:xfrm>
        </p:spPr>
        <p:txBody>
          <a:bodyPr>
            <a:normAutofit fontScale="85000" lnSpcReduction="20000"/>
          </a:bodyPr>
          <a:lstStyle/>
          <a:p>
            <a:pPr marL="0" indent="0" algn="just">
              <a:buNone/>
            </a:pPr>
            <a:r>
              <a:rPr lang="pt-BR" sz="2800" b="1" u="sng" dirty="0"/>
              <a:t>Pořízení služeb bezprostředně souvisejících s realizací</a:t>
            </a:r>
            <a:r>
              <a:rPr lang="cs-CZ" sz="2800" b="1" u="sng" dirty="0"/>
              <a:t> </a:t>
            </a:r>
            <a:r>
              <a:rPr lang="pt-BR" sz="2800" b="1" u="sng" dirty="0"/>
              <a:t>projektu</a:t>
            </a:r>
            <a:endParaRPr lang="cs-CZ" sz="2800" b="1" u="sng" dirty="0"/>
          </a:p>
          <a:p>
            <a:pPr marL="457200" indent="-457200" algn="just">
              <a:buFont typeface="Wingdings" panose="05000000000000000000" pitchFamily="2" charset="2"/>
              <a:buChar char="Ø"/>
            </a:pPr>
            <a:r>
              <a:rPr lang="cs-CZ" sz="2800" dirty="0"/>
              <a:t>Výdaje na zpracování studie proveditelnosti.</a:t>
            </a:r>
          </a:p>
          <a:p>
            <a:pPr algn="just"/>
            <a:endParaRPr lang="cs-CZ" sz="2800" dirty="0"/>
          </a:p>
          <a:p>
            <a:pPr marL="0" indent="0" algn="just">
              <a:buNone/>
            </a:pPr>
            <a:r>
              <a:rPr lang="cs-CZ" sz="2800" b="1" u="sng" dirty="0"/>
              <a:t>Povinná publicita</a:t>
            </a:r>
          </a:p>
          <a:p>
            <a:pPr marL="514350" indent="-514350" algn="just">
              <a:buFont typeface="Wingdings" panose="05000000000000000000" pitchFamily="2" charset="2"/>
              <a:buChar char="Ø"/>
            </a:pPr>
            <a:r>
              <a:rPr lang="cs-CZ" sz="2800" dirty="0"/>
              <a:t>V</a:t>
            </a:r>
            <a:r>
              <a:rPr lang="pt-BR" sz="2800" dirty="0"/>
              <a:t>ýdaje na povinné informační a propagační nástroje</a:t>
            </a:r>
            <a:r>
              <a:rPr lang="cs-CZ" sz="2800" dirty="0"/>
              <a:t>.</a:t>
            </a:r>
          </a:p>
          <a:p>
            <a:pPr algn="just"/>
            <a:endParaRPr lang="cs-CZ" sz="2800" dirty="0"/>
          </a:p>
          <a:p>
            <a:pPr marL="0" indent="0" algn="just">
              <a:buNone/>
            </a:pPr>
            <a:r>
              <a:rPr lang="cs-CZ" sz="2800" b="1" u="sng" dirty="0"/>
              <a:t>DPH</a:t>
            </a:r>
          </a:p>
          <a:p>
            <a:pPr marL="457200" indent="-457200" algn="just">
              <a:buFont typeface="Wingdings" panose="05000000000000000000" pitchFamily="2" charset="2"/>
              <a:buChar char="Ø"/>
            </a:pPr>
            <a:r>
              <a:rPr lang="cs-CZ" sz="2800" dirty="0"/>
              <a:t>Pokud je žadatel neplátce DPH;</a:t>
            </a:r>
          </a:p>
          <a:p>
            <a:pPr marL="457200" indent="-457200" algn="just">
              <a:buFont typeface="Wingdings" panose="05000000000000000000" pitchFamily="2" charset="2"/>
              <a:buChar char="Ø"/>
            </a:pPr>
            <a:r>
              <a:rPr lang="cs-CZ" sz="2800" dirty="0"/>
              <a:t>Pokud nemá plátce DPH k podporovaným aktivitám nárok na odpočet na vstupu;</a:t>
            </a:r>
          </a:p>
          <a:p>
            <a:pPr marL="457200" indent="-457200" algn="just">
              <a:buFont typeface="Wingdings" panose="05000000000000000000" pitchFamily="2" charset="2"/>
              <a:buChar char="Ø"/>
            </a:pPr>
            <a:r>
              <a:rPr lang="cs-CZ" sz="2800" dirty="0"/>
              <a:t>DPH je způsobilým výdajem, jen je-li způsobilým výdajem plnění, ke kterému se vztahuje.</a:t>
            </a:r>
          </a:p>
          <a:p>
            <a:pPr marL="0" indent="0" algn="ctr">
              <a:buNone/>
            </a:pPr>
            <a:endParaRPr lang="cs-CZ" b="1" i="1" u="sng" dirty="0"/>
          </a:p>
        </p:txBody>
      </p:sp>
    </p:spTree>
    <p:extLst>
      <p:ext uri="{BB962C8B-B14F-4D97-AF65-F5344CB8AC3E}">
        <p14:creationId xmlns:p14="http://schemas.microsoft.com/office/powerpoint/2010/main" val="18230650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l"/>
            <a:r>
              <a:rPr lang="cs-CZ" dirty="0" smtClean="0"/>
              <a:t>Nezpůsobilé výdaje</a:t>
            </a:r>
            <a:endParaRPr lang="cs-CZ" dirty="0"/>
          </a:p>
        </p:txBody>
      </p:sp>
      <p:sp>
        <p:nvSpPr>
          <p:cNvPr id="3" name="Zástupný symbol pro obsah 2"/>
          <p:cNvSpPr>
            <a:spLocks noGrp="1"/>
          </p:cNvSpPr>
          <p:nvPr>
            <p:ph idx="1"/>
          </p:nvPr>
        </p:nvSpPr>
        <p:spPr>
          <a:xfrm>
            <a:off x="457200" y="1600201"/>
            <a:ext cx="8229600" cy="4349080"/>
          </a:xfrm>
        </p:spPr>
        <p:txBody>
          <a:bodyPr>
            <a:normAutofit/>
          </a:bodyPr>
          <a:lstStyle/>
          <a:p>
            <a:pPr>
              <a:buFont typeface="Wingdings" panose="05000000000000000000" pitchFamily="2" charset="2"/>
              <a:buChar char="Ø"/>
            </a:pPr>
            <a:r>
              <a:rPr lang="cs-CZ" dirty="0"/>
              <a:t>Další výdaje, u kterých nejsou dodrženy podmínky pro způsobilost výdajů</a:t>
            </a:r>
            <a:r>
              <a:rPr lang="cs-CZ" dirty="0" smtClean="0"/>
              <a:t>.</a:t>
            </a:r>
          </a:p>
          <a:p>
            <a:pPr marL="0" indent="0" algn="ctr">
              <a:buNone/>
            </a:pPr>
            <a:endParaRPr lang="cs-CZ" b="1" i="1" dirty="0" smtClean="0"/>
          </a:p>
          <a:p>
            <a:pPr marL="0" indent="0" algn="ctr">
              <a:buNone/>
            </a:pPr>
            <a:endParaRPr lang="cs-CZ" b="1" i="1" dirty="0"/>
          </a:p>
          <a:p>
            <a:pPr marL="0" indent="0" algn="ctr">
              <a:buNone/>
            </a:pPr>
            <a:endParaRPr lang="cs-CZ" b="1" i="1" dirty="0" smtClean="0"/>
          </a:p>
          <a:p>
            <a:pPr marL="0" indent="0" algn="ctr">
              <a:buNone/>
            </a:pPr>
            <a:endParaRPr lang="cs-CZ" b="1" i="1" dirty="0"/>
          </a:p>
          <a:p>
            <a:pPr marL="0" indent="0" algn="ctr">
              <a:buNone/>
            </a:pPr>
            <a:r>
              <a:rPr lang="cs-CZ" sz="2800" b="1" i="1" dirty="0" smtClean="0"/>
              <a:t>Podrobný </a:t>
            </a:r>
            <a:r>
              <a:rPr lang="cs-CZ" sz="2800" b="1" i="1" dirty="0"/>
              <a:t>výčet – viz Specifická </a:t>
            </a:r>
            <a:r>
              <a:rPr lang="cs-CZ" sz="2800" b="1" i="1" dirty="0" smtClean="0"/>
              <a:t>pravidla</a:t>
            </a:r>
            <a:endParaRPr lang="cs-CZ" sz="2800" b="1" i="1" dirty="0"/>
          </a:p>
        </p:txBody>
      </p:sp>
    </p:spTree>
    <p:extLst>
      <p:ext uri="{BB962C8B-B14F-4D97-AF65-F5344CB8AC3E}">
        <p14:creationId xmlns:p14="http://schemas.microsoft.com/office/powerpoint/2010/main" val="226108101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l"/>
            <a:r>
              <a:rPr lang="cs-CZ" dirty="0"/>
              <a:t>Indikátory</a:t>
            </a:r>
          </a:p>
        </p:txBody>
      </p:sp>
      <p:sp>
        <p:nvSpPr>
          <p:cNvPr id="3" name="Zástupný symbol pro obsah 2"/>
          <p:cNvSpPr>
            <a:spLocks noGrp="1"/>
          </p:cNvSpPr>
          <p:nvPr>
            <p:ph idx="1"/>
          </p:nvPr>
        </p:nvSpPr>
        <p:spPr>
          <a:xfrm>
            <a:off x="457200" y="1268760"/>
            <a:ext cx="8579296" cy="4536504"/>
          </a:xfrm>
        </p:spPr>
        <p:txBody>
          <a:bodyPr>
            <a:normAutofit/>
          </a:bodyPr>
          <a:lstStyle/>
          <a:p>
            <a:pPr>
              <a:buFont typeface="Wingdings" panose="05000000000000000000" pitchFamily="2" charset="2"/>
              <a:buChar char="Ø"/>
            </a:pPr>
            <a:r>
              <a:rPr lang="cs-CZ" sz="2800" dirty="0"/>
              <a:t>7 61 00 - Délka nově vybudovaných cyklostezek a </a:t>
            </a:r>
            <a:r>
              <a:rPr lang="cs-CZ" sz="2800" dirty="0" smtClean="0"/>
              <a:t>cyklotras</a:t>
            </a:r>
            <a:endParaRPr lang="cs-CZ" sz="2800" dirty="0"/>
          </a:p>
          <a:p>
            <a:pPr>
              <a:buFont typeface="Wingdings" panose="05000000000000000000" pitchFamily="2" charset="2"/>
              <a:buChar char="Ø"/>
            </a:pPr>
            <a:r>
              <a:rPr lang="cs-CZ" sz="2800" dirty="0"/>
              <a:t>7 62 00 - Délka rekonstruovaných cyklostezek a </a:t>
            </a:r>
          </a:p>
          <a:p>
            <a:pPr>
              <a:buFont typeface="Wingdings" panose="05000000000000000000" pitchFamily="2" charset="2"/>
              <a:buChar char="Ø"/>
            </a:pPr>
            <a:r>
              <a:rPr lang="cs-CZ" sz="2800" dirty="0"/>
              <a:t>7 64 01 - Počet parkovacích míst pro jízdní </a:t>
            </a:r>
            <a:r>
              <a:rPr lang="cs-CZ" sz="2800" dirty="0" smtClean="0"/>
              <a:t>kola</a:t>
            </a:r>
            <a:endParaRPr lang="cs-CZ" sz="2800" dirty="0"/>
          </a:p>
          <a:p>
            <a:pPr>
              <a:buFont typeface="Wingdings" panose="05000000000000000000" pitchFamily="2" charset="2"/>
              <a:buChar char="Ø"/>
            </a:pPr>
            <a:r>
              <a:rPr lang="cs-CZ" sz="2800" dirty="0"/>
              <a:t>7 50 01 - Počet realizací vedoucích ke zvýšení bezpečnosti v dopravě	</a:t>
            </a:r>
          </a:p>
          <a:p>
            <a:pPr marL="0" indent="0">
              <a:buNone/>
            </a:pPr>
            <a:r>
              <a:rPr lang="cs-CZ" i="1" dirty="0" smtClean="0"/>
              <a:t>Indikátor k bezpečnosti</a:t>
            </a:r>
          </a:p>
          <a:p>
            <a:pPr>
              <a:buFont typeface="Wingdings" panose="05000000000000000000" pitchFamily="2" charset="2"/>
              <a:buChar char="Ø"/>
            </a:pPr>
            <a:r>
              <a:rPr lang="cs-CZ" sz="2800" dirty="0"/>
              <a:t>7 50 01 - Počet realizací vedoucích ke zvýšení bezpečnosti v dopravě</a:t>
            </a:r>
            <a:r>
              <a:rPr lang="cs-CZ" dirty="0"/>
              <a:t>	</a:t>
            </a:r>
          </a:p>
          <a:p>
            <a:pPr marL="0" indent="0">
              <a:buNone/>
            </a:pPr>
            <a:endParaRPr lang="cs-CZ" i="1" dirty="0"/>
          </a:p>
          <a:p>
            <a:endParaRPr lang="cs-CZ" dirty="0"/>
          </a:p>
        </p:txBody>
      </p:sp>
    </p:spTree>
    <p:extLst>
      <p:ext uri="{BB962C8B-B14F-4D97-AF65-F5344CB8AC3E}">
        <p14:creationId xmlns:p14="http://schemas.microsoft.com/office/powerpoint/2010/main" val="2039649555"/>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l"/>
            <a:r>
              <a:rPr lang="cs-CZ" dirty="0" smtClean="0"/>
              <a:t>Definice indikátorů</a:t>
            </a:r>
            <a:endParaRPr lang="cs-CZ" dirty="0"/>
          </a:p>
        </p:txBody>
      </p:sp>
      <p:sp>
        <p:nvSpPr>
          <p:cNvPr id="3" name="Zástupný symbol pro obsah 2"/>
          <p:cNvSpPr>
            <a:spLocks noGrp="1"/>
          </p:cNvSpPr>
          <p:nvPr>
            <p:ph idx="1"/>
          </p:nvPr>
        </p:nvSpPr>
        <p:spPr>
          <a:xfrm>
            <a:off x="457200" y="1268760"/>
            <a:ext cx="8579296" cy="4032448"/>
          </a:xfrm>
        </p:spPr>
        <p:txBody>
          <a:bodyPr>
            <a:normAutofit/>
          </a:bodyPr>
          <a:lstStyle/>
          <a:p>
            <a:pPr marL="0" indent="0">
              <a:buNone/>
            </a:pPr>
            <a:r>
              <a:rPr lang="cs-CZ" sz="3600" b="1" dirty="0">
                <a:solidFill>
                  <a:srgbClr val="00AEEF"/>
                </a:solidFill>
              </a:rPr>
              <a:t>Délka nově vybudovaných cyklostezek a cyklotras</a:t>
            </a:r>
            <a:endParaRPr lang="cs-CZ" sz="3600" b="1" dirty="0"/>
          </a:p>
          <a:p>
            <a:pPr>
              <a:buFont typeface="Wingdings" panose="05000000000000000000" pitchFamily="2" charset="2"/>
              <a:buChar char="Ø"/>
            </a:pPr>
            <a:r>
              <a:rPr lang="cs-CZ" dirty="0" smtClean="0"/>
              <a:t>Povinný k výběru</a:t>
            </a:r>
          </a:p>
          <a:p>
            <a:pPr>
              <a:buFont typeface="Wingdings" panose="05000000000000000000" pitchFamily="2" charset="2"/>
              <a:buChar char="Ø"/>
            </a:pPr>
            <a:r>
              <a:rPr lang="cs-CZ" dirty="0" smtClean="0"/>
              <a:t>Výchozí hodnota 0</a:t>
            </a:r>
          </a:p>
          <a:p>
            <a:pPr>
              <a:buFont typeface="Wingdings" panose="05000000000000000000" pitchFamily="2" charset="2"/>
              <a:buChar char="Ø"/>
            </a:pPr>
            <a:r>
              <a:rPr lang="cs-CZ" dirty="0" smtClean="0"/>
              <a:t>Počet kilometrů nově vybudovaných CS/CT</a:t>
            </a:r>
          </a:p>
          <a:p>
            <a:pPr>
              <a:buFont typeface="Wingdings" panose="05000000000000000000" pitchFamily="2" charset="2"/>
              <a:buChar char="Ø"/>
            </a:pPr>
            <a:r>
              <a:rPr lang="cs-CZ" dirty="0" smtClean="0"/>
              <a:t>Naplnění </a:t>
            </a:r>
            <a:r>
              <a:rPr lang="cs-CZ" dirty="0"/>
              <a:t>cílové hodnoty (dosažené hodnoty) v MS2014+.</a:t>
            </a:r>
          </a:p>
          <a:p>
            <a:pPr>
              <a:buFont typeface="Wingdings" panose="05000000000000000000" pitchFamily="2" charset="2"/>
              <a:buChar char="Ø"/>
            </a:pPr>
            <a:endParaRPr lang="cs-CZ" dirty="0" smtClean="0"/>
          </a:p>
          <a:p>
            <a:pPr>
              <a:buFont typeface="Wingdings" panose="05000000000000000000" pitchFamily="2" charset="2"/>
              <a:buChar char="Ø"/>
            </a:pPr>
            <a:endParaRPr lang="cs-CZ" dirty="0" smtClean="0"/>
          </a:p>
          <a:p>
            <a:pPr>
              <a:buFont typeface="Wingdings" panose="05000000000000000000" pitchFamily="2" charset="2"/>
              <a:buChar char="Ø"/>
            </a:pPr>
            <a:endParaRPr lang="cs-CZ" dirty="0"/>
          </a:p>
          <a:p>
            <a:endParaRPr lang="cs-CZ" dirty="0"/>
          </a:p>
        </p:txBody>
      </p:sp>
      <p:sp>
        <p:nvSpPr>
          <p:cNvPr id="4" name="Obdélník 3"/>
          <p:cNvSpPr/>
          <p:nvPr/>
        </p:nvSpPr>
        <p:spPr>
          <a:xfrm>
            <a:off x="1295636" y="5301208"/>
            <a:ext cx="6552728" cy="400110"/>
          </a:xfrm>
          <a:prstGeom prst="rect">
            <a:avLst/>
          </a:prstGeom>
        </p:spPr>
        <p:txBody>
          <a:bodyPr wrap="square">
            <a:spAutoFit/>
          </a:bodyPr>
          <a:lstStyle/>
          <a:p>
            <a:pPr algn="ctr"/>
            <a:r>
              <a:rPr lang="cs-CZ" sz="2000" b="1" i="1" dirty="0"/>
              <a:t>Tolerance: </a:t>
            </a:r>
            <a:r>
              <a:rPr lang="cs-CZ" sz="2000" b="1" i="1" dirty="0" smtClean="0"/>
              <a:t>akceptovatelná odchylka +-2% z cílové hodnoty</a:t>
            </a:r>
            <a:r>
              <a:rPr lang="cs-CZ" b="1" i="1" dirty="0" smtClean="0"/>
              <a:t>.</a:t>
            </a:r>
            <a:endParaRPr lang="cs-CZ" i="1" dirty="0"/>
          </a:p>
        </p:txBody>
      </p:sp>
    </p:spTree>
    <p:extLst>
      <p:ext uri="{BB962C8B-B14F-4D97-AF65-F5344CB8AC3E}">
        <p14:creationId xmlns:p14="http://schemas.microsoft.com/office/powerpoint/2010/main" val="2771482096"/>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l"/>
            <a:r>
              <a:rPr lang="cs-CZ" dirty="0" smtClean="0"/>
              <a:t>Definice indikátorů</a:t>
            </a:r>
            <a:endParaRPr lang="cs-CZ" dirty="0"/>
          </a:p>
        </p:txBody>
      </p:sp>
      <p:sp>
        <p:nvSpPr>
          <p:cNvPr id="3" name="Zástupný symbol pro obsah 2"/>
          <p:cNvSpPr>
            <a:spLocks noGrp="1"/>
          </p:cNvSpPr>
          <p:nvPr>
            <p:ph idx="1"/>
          </p:nvPr>
        </p:nvSpPr>
        <p:spPr>
          <a:xfrm>
            <a:off x="457200" y="1268760"/>
            <a:ext cx="8579296" cy="4176464"/>
          </a:xfrm>
        </p:spPr>
        <p:txBody>
          <a:bodyPr>
            <a:normAutofit/>
          </a:bodyPr>
          <a:lstStyle/>
          <a:p>
            <a:pPr marL="0" indent="0">
              <a:buNone/>
            </a:pPr>
            <a:r>
              <a:rPr lang="cs-CZ" sz="3600" b="1" dirty="0">
                <a:solidFill>
                  <a:srgbClr val="00B0F0"/>
                </a:solidFill>
              </a:rPr>
              <a:t>Délka rekonstruovaných cyklostezek a cyklotras</a:t>
            </a:r>
          </a:p>
          <a:p>
            <a:pPr algn="just">
              <a:buFont typeface="Wingdings" panose="05000000000000000000" pitchFamily="2" charset="2"/>
              <a:buChar char="Ø"/>
            </a:pPr>
            <a:r>
              <a:rPr lang="cs-CZ" sz="2600" dirty="0" smtClean="0"/>
              <a:t>Povinný k výběru</a:t>
            </a:r>
          </a:p>
          <a:p>
            <a:pPr algn="just">
              <a:buFont typeface="Wingdings" panose="05000000000000000000" pitchFamily="2" charset="2"/>
              <a:buChar char="Ø"/>
            </a:pPr>
            <a:r>
              <a:rPr lang="cs-CZ" sz="2600" dirty="0" smtClean="0"/>
              <a:t>Výchozí hodnota 0</a:t>
            </a:r>
          </a:p>
          <a:p>
            <a:pPr>
              <a:buFont typeface="Wingdings" panose="05000000000000000000" pitchFamily="2" charset="2"/>
              <a:buChar char="Ø"/>
            </a:pPr>
            <a:r>
              <a:rPr lang="cs-CZ" sz="2600" dirty="0" smtClean="0"/>
              <a:t>Počet km rekonstruovaných nebo jinak stavebně upravených CS/CT</a:t>
            </a:r>
          </a:p>
          <a:p>
            <a:pPr algn="just">
              <a:buFont typeface="Wingdings" panose="05000000000000000000" pitchFamily="2" charset="2"/>
              <a:buChar char="Ø"/>
            </a:pPr>
            <a:r>
              <a:rPr lang="cs-CZ" sz="2600" dirty="0" smtClean="0"/>
              <a:t>Naplnění cílové hodnoty (dosažené hodnoty) v MS2014+.</a:t>
            </a:r>
          </a:p>
          <a:p>
            <a:pPr marL="0" indent="0">
              <a:buNone/>
            </a:pPr>
            <a:endParaRPr lang="cs-CZ" i="1" dirty="0"/>
          </a:p>
          <a:p>
            <a:endParaRPr lang="cs-CZ" dirty="0"/>
          </a:p>
        </p:txBody>
      </p:sp>
      <p:sp>
        <p:nvSpPr>
          <p:cNvPr id="4" name="Obdélník 3"/>
          <p:cNvSpPr/>
          <p:nvPr/>
        </p:nvSpPr>
        <p:spPr>
          <a:xfrm>
            <a:off x="1331640" y="5445224"/>
            <a:ext cx="6552728" cy="400110"/>
          </a:xfrm>
          <a:prstGeom prst="rect">
            <a:avLst/>
          </a:prstGeom>
        </p:spPr>
        <p:txBody>
          <a:bodyPr wrap="square">
            <a:spAutoFit/>
          </a:bodyPr>
          <a:lstStyle/>
          <a:p>
            <a:pPr algn="ctr"/>
            <a:r>
              <a:rPr lang="cs-CZ" sz="2000" b="1" i="1" dirty="0"/>
              <a:t>Tolerance: </a:t>
            </a:r>
            <a:r>
              <a:rPr lang="cs-CZ" sz="2000" b="1" i="1" dirty="0" smtClean="0"/>
              <a:t>akceptovatelná odchylka +-2% z cílové hodnoty</a:t>
            </a:r>
            <a:r>
              <a:rPr lang="cs-CZ" b="1" i="1" dirty="0" smtClean="0"/>
              <a:t>.</a:t>
            </a:r>
            <a:endParaRPr lang="cs-CZ" i="1" dirty="0"/>
          </a:p>
        </p:txBody>
      </p:sp>
    </p:spTree>
    <p:extLst>
      <p:ext uri="{BB962C8B-B14F-4D97-AF65-F5344CB8AC3E}">
        <p14:creationId xmlns:p14="http://schemas.microsoft.com/office/powerpoint/2010/main" val="2548355881"/>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l"/>
            <a:r>
              <a:rPr lang="cs-CZ" dirty="0" smtClean="0"/>
              <a:t>Definice indikátorů</a:t>
            </a:r>
            <a:endParaRPr lang="cs-CZ" dirty="0"/>
          </a:p>
        </p:txBody>
      </p:sp>
      <p:sp>
        <p:nvSpPr>
          <p:cNvPr id="3" name="Zástupný symbol pro obsah 2"/>
          <p:cNvSpPr>
            <a:spLocks noGrp="1"/>
          </p:cNvSpPr>
          <p:nvPr>
            <p:ph idx="1"/>
          </p:nvPr>
        </p:nvSpPr>
        <p:spPr>
          <a:xfrm>
            <a:off x="457200" y="1268760"/>
            <a:ext cx="8435280" cy="4176464"/>
          </a:xfrm>
        </p:spPr>
        <p:txBody>
          <a:bodyPr>
            <a:normAutofit lnSpcReduction="10000"/>
          </a:bodyPr>
          <a:lstStyle/>
          <a:p>
            <a:pPr marL="0" indent="0">
              <a:buNone/>
            </a:pPr>
            <a:r>
              <a:rPr lang="cs-CZ" sz="3900" b="1" dirty="0">
                <a:solidFill>
                  <a:srgbClr val="00AEEF"/>
                </a:solidFill>
              </a:rPr>
              <a:t>Počet parkovacích míst pro jízdní kola</a:t>
            </a:r>
            <a:endParaRPr lang="cs-CZ" sz="3900" b="1" dirty="0"/>
          </a:p>
          <a:p>
            <a:pPr algn="just">
              <a:buFont typeface="Wingdings" panose="05000000000000000000" pitchFamily="2" charset="2"/>
              <a:buChar char="Ø"/>
            </a:pPr>
            <a:r>
              <a:rPr lang="cs-CZ" sz="2800" dirty="0" smtClean="0"/>
              <a:t>Povinný k výběru a k naplnění pro projekty, jejichž součástí je realizace pevných stojanů na jízdní kola nebo uzamykatelných boxů na jízdní kola.</a:t>
            </a:r>
          </a:p>
          <a:p>
            <a:pPr algn="just">
              <a:buFont typeface="Wingdings" panose="05000000000000000000" pitchFamily="2" charset="2"/>
              <a:buChar char="Ø"/>
            </a:pPr>
            <a:r>
              <a:rPr lang="cs-CZ" sz="2800" dirty="0" smtClean="0"/>
              <a:t>Výchozí hodnota 0</a:t>
            </a:r>
          </a:p>
          <a:p>
            <a:pPr algn="just">
              <a:buFont typeface="Wingdings" panose="05000000000000000000" pitchFamily="2" charset="2"/>
              <a:buChar char="Ø"/>
            </a:pPr>
            <a:r>
              <a:rPr lang="cs-CZ" sz="2800" dirty="0" smtClean="0"/>
              <a:t>Do hodnoty indikátoru se nezapočítávají parkovací místa financovaná z nezpůsobilých výdajů projektu.</a:t>
            </a:r>
          </a:p>
          <a:p>
            <a:pPr algn="just">
              <a:buFont typeface="Wingdings" panose="05000000000000000000" pitchFamily="2" charset="2"/>
              <a:buChar char="Ø"/>
            </a:pPr>
            <a:r>
              <a:rPr lang="cs-CZ" sz="2800" dirty="0" smtClean="0"/>
              <a:t>Cíl /plán vs. Dosažená hodnota / skutečnost – vykazuje se v MS2014+</a:t>
            </a:r>
          </a:p>
          <a:p>
            <a:pPr marL="0" indent="0">
              <a:buNone/>
            </a:pPr>
            <a:endParaRPr lang="cs-CZ" i="1" dirty="0"/>
          </a:p>
          <a:p>
            <a:endParaRPr lang="cs-CZ" dirty="0"/>
          </a:p>
        </p:txBody>
      </p:sp>
      <p:sp>
        <p:nvSpPr>
          <p:cNvPr id="4" name="Obdélník 3"/>
          <p:cNvSpPr/>
          <p:nvPr/>
        </p:nvSpPr>
        <p:spPr>
          <a:xfrm>
            <a:off x="1331640" y="5445224"/>
            <a:ext cx="6552728" cy="400110"/>
          </a:xfrm>
          <a:prstGeom prst="rect">
            <a:avLst/>
          </a:prstGeom>
        </p:spPr>
        <p:txBody>
          <a:bodyPr wrap="square">
            <a:spAutoFit/>
          </a:bodyPr>
          <a:lstStyle/>
          <a:p>
            <a:pPr algn="ctr"/>
            <a:r>
              <a:rPr lang="cs-CZ" sz="2000" b="1" i="1" dirty="0"/>
              <a:t>Tolerance: </a:t>
            </a:r>
            <a:r>
              <a:rPr lang="cs-CZ" sz="2000" b="1" i="1" dirty="0" smtClean="0"/>
              <a:t>ŽÁDNÁ</a:t>
            </a:r>
            <a:endParaRPr lang="cs-CZ" i="1" dirty="0"/>
          </a:p>
        </p:txBody>
      </p:sp>
    </p:spTree>
    <p:extLst>
      <p:ext uri="{BB962C8B-B14F-4D97-AF65-F5344CB8AC3E}">
        <p14:creationId xmlns:p14="http://schemas.microsoft.com/office/powerpoint/2010/main" val="3530926683"/>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pPr algn="l"/>
            <a:r>
              <a:rPr lang="cs-CZ" dirty="0" smtClean="0"/>
              <a:t>Definice indikátoru</a:t>
            </a:r>
            <a:br>
              <a:rPr lang="cs-CZ" dirty="0" smtClean="0"/>
            </a:br>
            <a:r>
              <a:rPr lang="cs-CZ" dirty="0" smtClean="0"/>
              <a:t>„Bezpečnost dopravy“</a:t>
            </a:r>
            <a:endParaRPr lang="cs-CZ" dirty="0"/>
          </a:p>
        </p:txBody>
      </p:sp>
      <p:sp>
        <p:nvSpPr>
          <p:cNvPr id="3" name="Zástupný symbol pro obsah 2"/>
          <p:cNvSpPr>
            <a:spLocks noGrp="1"/>
          </p:cNvSpPr>
          <p:nvPr>
            <p:ph idx="1"/>
          </p:nvPr>
        </p:nvSpPr>
        <p:spPr>
          <a:xfrm>
            <a:off x="457200" y="1417638"/>
            <a:ext cx="8435280" cy="4027586"/>
          </a:xfrm>
        </p:spPr>
        <p:txBody>
          <a:bodyPr>
            <a:normAutofit fontScale="92500"/>
          </a:bodyPr>
          <a:lstStyle/>
          <a:p>
            <a:pPr marL="0" indent="0">
              <a:buNone/>
            </a:pPr>
            <a:r>
              <a:rPr lang="cs-CZ" sz="3900" b="1" dirty="0" smtClean="0">
                <a:solidFill>
                  <a:srgbClr val="00AEEF"/>
                </a:solidFill>
              </a:rPr>
              <a:t>Počet realizací vedoucích ke zvýšení bezpečnosti v dopravě</a:t>
            </a:r>
            <a:endParaRPr lang="cs-CZ" sz="3900" b="1" dirty="0"/>
          </a:p>
          <a:p>
            <a:pPr algn="just">
              <a:buFont typeface="Wingdings" panose="05000000000000000000" pitchFamily="2" charset="2"/>
              <a:buChar char="Ø"/>
            </a:pPr>
            <a:r>
              <a:rPr lang="cs-CZ" sz="2800" dirty="0" smtClean="0"/>
              <a:t>Povinný k výběru a k naplnění pro projekty, jejichž součástí je:</a:t>
            </a:r>
          </a:p>
          <a:p>
            <a:pPr lvl="1" algn="just">
              <a:buFont typeface="Wingdings" panose="05000000000000000000" pitchFamily="2" charset="2"/>
              <a:buChar char="Ø"/>
            </a:pPr>
            <a:r>
              <a:rPr lang="cs-CZ" sz="2200" dirty="0" smtClean="0"/>
              <a:t>Rekonstrukce / modernizace / výstavba chodníků podél silnic I.,II.,III. třídy a místních komunikací, přizpůsobených osobám s OSPO</a:t>
            </a:r>
          </a:p>
          <a:p>
            <a:pPr lvl="1" algn="just">
              <a:buFont typeface="Wingdings" panose="05000000000000000000" pitchFamily="2" charset="2"/>
              <a:buChar char="Ø"/>
            </a:pPr>
            <a:r>
              <a:rPr lang="cs-CZ" sz="2200" dirty="0"/>
              <a:t>Rekonstrukce / modernizace / </a:t>
            </a:r>
            <a:r>
              <a:rPr lang="cs-CZ" sz="2200" dirty="0" smtClean="0"/>
              <a:t>výstavba bezbariérových komunikací pro pěší k zastávkám MHD</a:t>
            </a:r>
          </a:p>
          <a:p>
            <a:pPr lvl="1" algn="just">
              <a:buFont typeface="Wingdings" panose="05000000000000000000" pitchFamily="2" charset="2"/>
              <a:buChar char="Ø"/>
            </a:pPr>
            <a:r>
              <a:rPr lang="cs-CZ" sz="2200" dirty="0"/>
              <a:t>Rekonstrukce / modernizace / </a:t>
            </a:r>
            <a:r>
              <a:rPr lang="cs-CZ" sz="2200" dirty="0" smtClean="0"/>
              <a:t>výstavba podchodů nebo lávek (dtto)</a:t>
            </a:r>
          </a:p>
        </p:txBody>
      </p:sp>
      <p:sp>
        <p:nvSpPr>
          <p:cNvPr id="4" name="Obdélník 3"/>
          <p:cNvSpPr/>
          <p:nvPr/>
        </p:nvSpPr>
        <p:spPr>
          <a:xfrm>
            <a:off x="1331640" y="5445224"/>
            <a:ext cx="6552728" cy="400110"/>
          </a:xfrm>
          <a:prstGeom prst="rect">
            <a:avLst/>
          </a:prstGeom>
        </p:spPr>
        <p:txBody>
          <a:bodyPr wrap="square">
            <a:spAutoFit/>
          </a:bodyPr>
          <a:lstStyle/>
          <a:p>
            <a:pPr algn="ctr"/>
            <a:r>
              <a:rPr lang="cs-CZ" sz="2000" b="1" i="1" dirty="0"/>
              <a:t>Tolerance: </a:t>
            </a:r>
            <a:r>
              <a:rPr lang="cs-CZ" sz="2000" b="1" i="1" dirty="0" smtClean="0"/>
              <a:t>ŽÁDNÁ</a:t>
            </a:r>
            <a:endParaRPr lang="cs-CZ" i="1" dirty="0"/>
          </a:p>
        </p:txBody>
      </p:sp>
    </p:spTree>
    <p:extLst>
      <p:ext uri="{BB962C8B-B14F-4D97-AF65-F5344CB8AC3E}">
        <p14:creationId xmlns:p14="http://schemas.microsoft.com/office/powerpoint/2010/main" val="4131927246"/>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l"/>
            <a:r>
              <a:rPr lang="cs-CZ" dirty="0" smtClean="0"/>
              <a:t>Typový projekt</a:t>
            </a:r>
            <a:endParaRPr lang="cs-CZ" dirty="0"/>
          </a:p>
        </p:txBody>
      </p:sp>
      <p:sp>
        <p:nvSpPr>
          <p:cNvPr id="3" name="TextovéPole 2"/>
          <p:cNvSpPr txBox="1"/>
          <p:nvPr/>
        </p:nvSpPr>
        <p:spPr>
          <a:xfrm>
            <a:off x="611560" y="1484784"/>
            <a:ext cx="7920880" cy="4154984"/>
          </a:xfrm>
          <a:prstGeom prst="rect">
            <a:avLst/>
          </a:prstGeom>
          <a:noFill/>
        </p:spPr>
        <p:txBody>
          <a:bodyPr wrap="square" rtlCol="0">
            <a:spAutoFit/>
          </a:bodyPr>
          <a:lstStyle/>
          <a:p>
            <a:pPr marL="342900" indent="-342900" algn="just">
              <a:buFont typeface="Wingdings" panose="05000000000000000000" pitchFamily="2" charset="2"/>
              <a:buChar char="Ø"/>
            </a:pPr>
            <a:r>
              <a:rPr lang="cs-CZ" sz="2400" dirty="0" smtClean="0"/>
              <a:t>Vybudování cyklistického spojení mezi dvěma obcemi, které jsou v tuto chvíli propojeny pouze silnicí I. třídy. </a:t>
            </a:r>
          </a:p>
          <a:p>
            <a:pPr marL="342900" indent="-342900" algn="just">
              <a:buFont typeface="Wingdings" panose="05000000000000000000" pitchFamily="2" charset="2"/>
              <a:buChar char="Ø"/>
            </a:pPr>
            <a:r>
              <a:rPr lang="cs-CZ" sz="2400" dirty="0" smtClean="0"/>
              <a:t>Cyklisté nemají nyní jinou možnost, než využívat frekventovanou komunikaci. </a:t>
            </a:r>
          </a:p>
          <a:p>
            <a:pPr marL="342900" indent="-342900" algn="just">
              <a:buFont typeface="Wingdings" panose="05000000000000000000" pitchFamily="2" charset="2"/>
              <a:buChar char="Ø"/>
            </a:pPr>
            <a:r>
              <a:rPr lang="cs-CZ" sz="2400" dirty="0" smtClean="0"/>
              <a:t>Cílem projektu je vybudování nové cyklostezky podél stávající komunikace, která výrazně zvýší bezpečnost dopravy svedením </a:t>
            </a:r>
            <a:r>
              <a:rPr lang="cs-CZ" sz="2400" dirty="0" err="1" smtClean="0"/>
              <a:t>cyklodopravy</a:t>
            </a:r>
            <a:r>
              <a:rPr lang="cs-CZ" sz="2400" dirty="0" smtClean="0"/>
              <a:t> ze stávající komunikace.</a:t>
            </a:r>
          </a:p>
          <a:p>
            <a:pPr marL="342900" indent="-342900" algn="just">
              <a:buFont typeface="Wingdings" panose="05000000000000000000" pitchFamily="2" charset="2"/>
              <a:buChar char="Ø"/>
            </a:pPr>
            <a:r>
              <a:rPr lang="cs-CZ" sz="2400" dirty="0" smtClean="0"/>
              <a:t>Nová cyklostezka umožní bezpečnější</a:t>
            </a:r>
            <a:r>
              <a:rPr lang="cs-CZ" sz="2400" dirty="0"/>
              <a:t> </a:t>
            </a:r>
            <a:r>
              <a:rPr lang="cs-CZ" sz="2400" dirty="0" smtClean="0"/>
              <a:t>a snadnější přístup obyvatelům obou obcí do zaměstnání, škol a za službami. </a:t>
            </a:r>
          </a:p>
          <a:p>
            <a:pPr marL="342900" indent="-342900" algn="just">
              <a:buFont typeface="Wingdings" panose="05000000000000000000" pitchFamily="2" charset="2"/>
              <a:buChar char="Ø"/>
            </a:pPr>
            <a:r>
              <a:rPr lang="cs-CZ" sz="2400" dirty="0" smtClean="0"/>
              <a:t>Dále projekt přímo navazuje na přestupní terminál autobusové a železniční dopravy.</a:t>
            </a:r>
            <a:endParaRPr lang="cs-CZ" sz="2400" dirty="0"/>
          </a:p>
        </p:txBody>
      </p:sp>
    </p:spTree>
    <p:extLst>
      <p:ext uri="{BB962C8B-B14F-4D97-AF65-F5344CB8AC3E}">
        <p14:creationId xmlns:p14="http://schemas.microsoft.com/office/powerpoint/2010/main" val="39000391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l"/>
            <a:r>
              <a:rPr lang="cs-CZ" dirty="0" smtClean="0"/>
              <a:t>Zacílení podpory z IROP v ITI</a:t>
            </a:r>
            <a:endParaRPr lang="cs-CZ" dirty="0"/>
          </a:p>
        </p:txBody>
      </p:sp>
      <p:pic>
        <p:nvPicPr>
          <p:cNvPr id="4" name="Picture 2" descr="C:\Users\kriegischova\Desktop\mapa vymezení_bez Prahy.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236446"/>
            <a:ext cx="8172400" cy="55233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820020"/>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l"/>
            <a:r>
              <a:rPr lang="cs-CZ" dirty="0" smtClean="0"/>
              <a:t>Povinné přílohy k žádosti</a:t>
            </a:r>
            <a:endParaRPr lang="cs-CZ" dirty="0"/>
          </a:p>
        </p:txBody>
      </p:sp>
      <p:sp>
        <p:nvSpPr>
          <p:cNvPr id="3" name="Obdélník 2"/>
          <p:cNvSpPr/>
          <p:nvPr/>
        </p:nvSpPr>
        <p:spPr>
          <a:xfrm>
            <a:off x="457200" y="1443841"/>
            <a:ext cx="8229600" cy="4278094"/>
          </a:xfrm>
          <a:prstGeom prst="rect">
            <a:avLst/>
          </a:prstGeom>
        </p:spPr>
        <p:txBody>
          <a:bodyPr wrap="square">
            <a:spAutoFit/>
          </a:bodyPr>
          <a:lstStyle/>
          <a:p>
            <a:pPr>
              <a:buFont typeface="Wingdings" panose="05000000000000000000" pitchFamily="2" charset="2"/>
              <a:buChar char="Ø"/>
            </a:pPr>
            <a:r>
              <a:rPr lang="cs-CZ" sz="1600" dirty="0"/>
              <a:t>Plná moc</a:t>
            </a:r>
          </a:p>
          <a:p>
            <a:pPr>
              <a:buFont typeface="Wingdings" panose="05000000000000000000" pitchFamily="2" charset="2"/>
              <a:buChar char="Ø"/>
            </a:pPr>
            <a:r>
              <a:rPr lang="cs-CZ" sz="1600" dirty="0"/>
              <a:t>Zadávací a výběrová řízení </a:t>
            </a:r>
          </a:p>
          <a:p>
            <a:pPr>
              <a:buFont typeface="Wingdings" panose="05000000000000000000" pitchFamily="2" charset="2"/>
              <a:buChar char="Ø"/>
            </a:pPr>
            <a:r>
              <a:rPr lang="cs-CZ" sz="1600" dirty="0"/>
              <a:t>Doklady o právní subjektivitě žadatele </a:t>
            </a:r>
          </a:p>
          <a:p>
            <a:pPr>
              <a:buFont typeface="Wingdings" panose="05000000000000000000" pitchFamily="2" charset="2"/>
              <a:buChar char="Ø"/>
            </a:pPr>
            <a:r>
              <a:rPr lang="cs-CZ" sz="1600" dirty="0"/>
              <a:t>Výpis z rejstříku trestů </a:t>
            </a:r>
          </a:p>
          <a:p>
            <a:pPr>
              <a:buFont typeface="Wingdings" panose="05000000000000000000" pitchFamily="2" charset="2"/>
              <a:buChar char="Ø"/>
            </a:pPr>
            <a:r>
              <a:rPr lang="cs-CZ" sz="1600" dirty="0"/>
              <a:t>Studie proveditelnosti </a:t>
            </a:r>
          </a:p>
          <a:p>
            <a:pPr>
              <a:buFont typeface="Wingdings" panose="05000000000000000000" pitchFamily="2" charset="2"/>
              <a:buChar char="Ø"/>
            </a:pPr>
            <a:r>
              <a:rPr lang="cs-CZ" sz="1600" dirty="0"/>
              <a:t>Karta souladu projektu s principy udržitelné mobility</a:t>
            </a:r>
          </a:p>
          <a:p>
            <a:pPr>
              <a:buFont typeface="Wingdings" panose="05000000000000000000" pitchFamily="2" charset="2"/>
              <a:buChar char="Ø"/>
            </a:pPr>
            <a:r>
              <a:rPr lang="cs-CZ" sz="1600" dirty="0"/>
              <a:t>Vyjádření Řídicího výboru ITI o souladu/nesouladu projektového záměru s integrovanou strategií </a:t>
            </a:r>
          </a:p>
          <a:p>
            <a:pPr>
              <a:buFont typeface="Wingdings" panose="05000000000000000000" pitchFamily="2" charset="2"/>
              <a:buChar char="Ø"/>
            </a:pPr>
            <a:r>
              <a:rPr lang="cs-CZ" sz="1600" dirty="0"/>
              <a:t>Územní rozhodnutí nebo územní souhlas nebo veřejnoprávní smlouva nahrazující územní řízení </a:t>
            </a:r>
          </a:p>
          <a:p>
            <a:pPr>
              <a:buFont typeface="Wingdings" panose="05000000000000000000" pitchFamily="2" charset="2"/>
              <a:buChar char="Ø"/>
            </a:pPr>
            <a:r>
              <a:rPr lang="cs-CZ" sz="1600" dirty="0"/>
              <a:t>Žádost o stavební povolení nebo ohlášení, případně stavební povolení nebo souhlas s provedením ohlášeného stavebního záměru nebo veřejnoprávní smlouva nahrazující stavební povolení</a:t>
            </a:r>
          </a:p>
          <a:p>
            <a:pPr>
              <a:buFont typeface="Wingdings" panose="05000000000000000000" pitchFamily="2" charset="2"/>
              <a:buChar char="Ø"/>
            </a:pPr>
            <a:r>
              <a:rPr lang="cs-CZ" sz="1600" dirty="0"/>
              <a:t>Projektová dokumentace pro vydání stavebního povolení nebo pro ohlášení stavby</a:t>
            </a:r>
          </a:p>
          <a:p>
            <a:pPr>
              <a:buFont typeface="Wingdings" panose="05000000000000000000" pitchFamily="2" charset="2"/>
              <a:buChar char="Ø"/>
            </a:pPr>
            <a:r>
              <a:rPr lang="cs-CZ" sz="1600" dirty="0"/>
              <a:t>Položkový rozpočet stavby</a:t>
            </a:r>
          </a:p>
          <a:p>
            <a:pPr>
              <a:buFont typeface="Wingdings" panose="05000000000000000000" pitchFamily="2" charset="2"/>
              <a:buChar char="Ø"/>
            </a:pPr>
            <a:r>
              <a:rPr lang="cs-CZ" sz="1600" dirty="0"/>
              <a:t>Doklady k výkupu nemovitostí </a:t>
            </a:r>
          </a:p>
          <a:p>
            <a:pPr>
              <a:buFont typeface="Wingdings" panose="05000000000000000000" pitchFamily="2" charset="2"/>
              <a:buChar char="Ø"/>
            </a:pPr>
            <a:r>
              <a:rPr lang="cs-CZ" sz="1600" dirty="0"/>
              <a:t>Doklady k výkupu nemovitostí </a:t>
            </a:r>
          </a:p>
          <a:p>
            <a:pPr>
              <a:buFont typeface="Wingdings" panose="05000000000000000000" pitchFamily="2" charset="2"/>
              <a:buChar char="Ø"/>
            </a:pPr>
            <a:r>
              <a:rPr lang="cs-CZ" sz="1600" dirty="0"/>
              <a:t>Smlouva o spolupráci </a:t>
            </a:r>
          </a:p>
        </p:txBody>
      </p:sp>
    </p:spTree>
    <p:extLst>
      <p:ext uri="{BB962C8B-B14F-4D97-AF65-F5344CB8AC3E}">
        <p14:creationId xmlns:p14="http://schemas.microsoft.com/office/powerpoint/2010/main" val="2364763384"/>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noGrp="1"/>
          </p:cNvSpPr>
          <p:nvPr>
            <p:ph type="ctrTitle"/>
          </p:nvPr>
        </p:nvSpPr>
        <p:spPr>
          <a:prstGeom prst="rect">
            <a:avLst/>
          </a:prstGeom>
          <a:solidFill>
            <a:srgbClr val="00AEEF"/>
          </a:solidFill>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cs-CZ" dirty="0" smtClean="0">
                <a:solidFill>
                  <a:schemeClr val="bg1"/>
                </a:solidFill>
              </a:rPr>
              <a:t>NÍZKOEMISNÍ A BEZEMISNÍ VOZIDLA</a:t>
            </a:r>
          </a:p>
        </p:txBody>
      </p:sp>
    </p:spTree>
    <p:extLst>
      <p:ext uri="{BB962C8B-B14F-4D97-AF65-F5344CB8AC3E}">
        <p14:creationId xmlns:p14="http://schemas.microsoft.com/office/powerpoint/2010/main" val="1237295349"/>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pPr algn="l"/>
            <a:r>
              <a:rPr lang="cs-CZ" sz="5100" dirty="0" smtClean="0"/>
              <a:t/>
            </a:r>
            <a:br>
              <a:rPr lang="cs-CZ" sz="5100" dirty="0" smtClean="0"/>
            </a:br>
            <a:r>
              <a:rPr lang="cs-CZ" sz="5100" dirty="0" smtClean="0"/>
              <a:t>Hlavní </a:t>
            </a:r>
            <a:r>
              <a:rPr lang="cs-CZ" sz="5100" dirty="0"/>
              <a:t>podporované </a:t>
            </a:r>
            <a:r>
              <a:rPr lang="cs-CZ" sz="5100" dirty="0" smtClean="0"/>
              <a:t>aktivity</a:t>
            </a:r>
            <a:r>
              <a:rPr lang="cs-CZ" dirty="0" smtClean="0"/>
              <a:t/>
            </a:r>
            <a:br>
              <a:rPr lang="cs-CZ" dirty="0" smtClean="0"/>
            </a:br>
            <a:r>
              <a:rPr lang="cs-CZ" sz="2200" b="1" dirty="0"/>
              <a:t>Min. 85 % celkových způsobilých výdajů</a:t>
            </a:r>
            <a:r>
              <a:rPr lang="cs-CZ" b="1" dirty="0"/>
              <a:t/>
            </a:r>
            <a:br>
              <a:rPr lang="cs-CZ" b="1" dirty="0"/>
            </a:br>
            <a:endParaRPr lang="cs-CZ" dirty="0"/>
          </a:p>
        </p:txBody>
      </p:sp>
      <p:sp>
        <p:nvSpPr>
          <p:cNvPr id="7" name="TextovéPole 6"/>
          <p:cNvSpPr txBox="1"/>
          <p:nvPr/>
        </p:nvSpPr>
        <p:spPr>
          <a:xfrm>
            <a:off x="534380" y="1417638"/>
            <a:ext cx="8075240" cy="4278094"/>
          </a:xfrm>
          <a:prstGeom prst="rect">
            <a:avLst/>
          </a:prstGeom>
          <a:noFill/>
        </p:spPr>
        <p:txBody>
          <a:bodyPr wrap="square" rtlCol="0">
            <a:spAutoFit/>
          </a:bodyPr>
          <a:lstStyle/>
          <a:p>
            <a:pPr>
              <a:buFont typeface="Wingdings" panose="05000000000000000000" pitchFamily="2" charset="2"/>
              <a:buChar char="Ø"/>
            </a:pPr>
            <a:r>
              <a:rPr lang="cs-CZ" sz="3200" dirty="0"/>
              <a:t>Pořízení majetku – </a:t>
            </a:r>
            <a:r>
              <a:rPr lang="cs-CZ" sz="3200" dirty="0" err="1"/>
              <a:t>nízkoemisních</a:t>
            </a:r>
            <a:r>
              <a:rPr lang="cs-CZ" sz="3200" dirty="0"/>
              <a:t> a bezemisních vozidel pro veřejnou dopravu: </a:t>
            </a:r>
            <a:endParaRPr lang="cs-CZ" sz="3200" dirty="0" smtClean="0"/>
          </a:p>
          <a:p>
            <a:pPr>
              <a:buFont typeface="Wingdings" panose="05000000000000000000" pitchFamily="2" charset="2"/>
              <a:buChar char="Ø"/>
            </a:pPr>
            <a:endParaRPr lang="cs-CZ" sz="3200" dirty="0"/>
          </a:p>
          <a:p>
            <a:pPr marL="800100" lvl="1" indent="-342900" algn="just">
              <a:buFont typeface="Wingdings" panose="05000000000000000000" pitchFamily="2" charset="2"/>
              <a:buChar char="Ø"/>
            </a:pPr>
            <a:r>
              <a:rPr lang="cs-CZ" sz="2200" dirty="0"/>
              <a:t>Nákup silničních </a:t>
            </a:r>
            <a:r>
              <a:rPr lang="cs-CZ" sz="2200" dirty="0" err="1"/>
              <a:t>nízkoemisních</a:t>
            </a:r>
            <a:r>
              <a:rPr lang="cs-CZ" sz="2200" dirty="0"/>
              <a:t> vozidel pro zajištění dopravní obslužnosti jako veřejné služby v přepravě cestujících, využívajících alternativní palivo CNG nebo LNG a splňujících normu EURO 6</a:t>
            </a:r>
            <a:r>
              <a:rPr lang="cs-CZ" sz="2200" dirty="0" smtClean="0"/>
              <a:t>; </a:t>
            </a:r>
            <a:r>
              <a:rPr lang="cs-CZ" sz="2200" dirty="0"/>
              <a:t>využívajících alternativní palivo elektřinu nebo vodík;</a:t>
            </a:r>
          </a:p>
          <a:p>
            <a:pPr marL="800100" lvl="1" indent="-342900" algn="just">
              <a:buFont typeface="Wingdings" panose="05000000000000000000" pitchFamily="2" charset="2"/>
              <a:buChar char="Ø"/>
            </a:pPr>
            <a:r>
              <a:rPr lang="cs-CZ" sz="2200" dirty="0" smtClean="0"/>
              <a:t>Nákup </a:t>
            </a:r>
            <a:r>
              <a:rPr lang="cs-CZ" sz="2200" dirty="0"/>
              <a:t>bezemisních drážních vozidel městské dopravy (tramvají nebo trolejbusů) </a:t>
            </a:r>
            <a:endParaRPr lang="cs-CZ" sz="2200" dirty="0" smtClean="0"/>
          </a:p>
          <a:p>
            <a:pPr marL="800100" lvl="1" indent="-342900" algn="just">
              <a:buFont typeface="Wingdings" panose="05000000000000000000" pitchFamily="2" charset="2"/>
              <a:buChar char="Ø"/>
            </a:pPr>
            <a:r>
              <a:rPr lang="cs-CZ" sz="2200" dirty="0" smtClean="0"/>
              <a:t>Kombinace </a:t>
            </a:r>
            <a:r>
              <a:rPr lang="cs-CZ" sz="2200" dirty="0"/>
              <a:t>uvedených aktivit.</a:t>
            </a:r>
          </a:p>
        </p:txBody>
      </p:sp>
    </p:spTree>
    <p:extLst>
      <p:ext uri="{BB962C8B-B14F-4D97-AF65-F5344CB8AC3E}">
        <p14:creationId xmlns:p14="http://schemas.microsoft.com/office/powerpoint/2010/main" val="1017553167"/>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pPr algn="l"/>
            <a:r>
              <a:rPr lang="cs-CZ" sz="5100" dirty="0" smtClean="0"/>
              <a:t/>
            </a:r>
            <a:br>
              <a:rPr lang="cs-CZ" sz="5100" dirty="0" smtClean="0"/>
            </a:br>
            <a:r>
              <a:rPr lang="cs-CZ" sz="5100" dirty="0" smtClean="0"/>
              <a:t>Vedlejší podporované aktivity</a:t>
            </a:r>
            <a:r>
              <a:rPr lang="cs-CZ" dirty="0" smtClean="0"/>
              <a:t/>
            </a:r>
            <a:br>
              <a:rPr lang="cs-CZ" dirty="0" smtClean="0"/>
            </a:br>
            <a:r>
              <a:rPr lang="cs-CZ" sz="2200" b="1" dirty="0"/>
              <a:t>Max. 15 % celkových způsobilých výdajů</a:t>
            </a:r>
            <a:r>
              <a:rPr lang="cs-CZ" b="1" dirty="0"/>
              <a:t/>
            </a:r>
            <a:br>
              <a:rPr lang="cs-CZ" b="1" dirty="0"/>
            </a:br>
            <a:endParaRPr lang="cs-CZ" dirty="0"/>
          </a:p>
        </p:txBody>
      </p:sp>
      <p:sp>
        <p:nvSpPr>
          <p:cNvPr id="3" name="Zástupný symbol pro obsah 2"/>
          <p:cNvSpPr>
            <a:spLocks noGrp="1"/>
          </p:cNvSpPr>
          <p:nvPr>
            <p:ph idx="1"/>
          </p:nvPr>
        </p:nvSpPr>
        <p:spPr>
          <a:xfrm>
            <a:off x="457200" y="1844824"/>
            <a:ext cx="8229600" cy="4281339"/>
          </a:xfrm>
        </p:spPr>
        <p:txBody>
          <a:bodyPr>
            <a:normAutofit/>
          </a:bodyPr>
          <a:lstStyle/>
          <a:p>
            <a:pPr>
              <a:buFont typeface="Wingdings" panose="05000000000000000000" pitchFamily="2" charset="2"/>
              <a:buChar char="Ø"/>
            </a:pPr>
            <a:r>
              <a:rPr lang="cs-CZ" dirty="0" smtClean="0"/>
              <a:t>Zpracování </a:t>
            </a:r>
            <a:r>
              <a:rPr lang="cs-CZ" dirty="0"/>
              <a:t>studie proveditelnosti</a:t>
            </a:r>
          </a:p>
          <a:p>
            <a:pPr>
              <a:buFont typeface="Wingdings" panose="05000000000000000000" pitchFamily="2" charset="2"/>
              <a:buChar char="Ø"/>
            </a:pPr>
            <a:r>
              <a:rPr lang="cs-CZ" dirty="0"/>
              <a:t>Zpracování zadávacích dokumentací k zakázkám a na organizaci výběrových a zadávacích řízení</a:t>
            </a:r>
          </a:p>
          <a:p>
            <a:pPr>
              <a:buFont typeface="Wingdings" panose="05000000000000000000" pitchFamily="2" charset="2"/>
              <a:buChar char="Ø"/>
            </a:pPr>
            <a:r>
              <a:rPr lang="cs-CZ" dirty="0"/>
              <a:t>Povinná publicita projektu.</a:t>
            </a:r>
          </a:p>
        </p:txBody>
      </p:sp>
    </p:spTree>
    <p:extLst>
      <p:ext uri="{BB962C8B-B14F-4D97-AF65-F5344CB8AC3E}">
        <p14:creationId xmlns:p14="http://schemas.microsoft.com/office/powerpoint/2010/main" val="695580614"/>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pPr algn="l"/>
            <a:r>
              <a:rPr lang="cs-CZ" dirty="0"/>
              <a:t>Způsobilé výdaje na </a:t>
            </a:r>
            <a:r>
              <a:rPr lang="cs-CZ" b="1" dirty="0"/>
              <a:t>hlavní</a:t>
            </a:r>
            <a:r>
              <a:rPr lang="cs-CZ" dirty="0"/>
              <a:t> aktivity projektu</a:t>
            </a:r>
          </a:p>
        </p:txBody>
      </p:sp>
      <p:sp>
        <p:nvSpPr>
          <p:cNvPr id="3" name="Zástupný symbol pro obsah 2"/>
          <p:cNvSpPr>
            <a:spLocks noGrp="1"/>
          </p:cNvSpPr>
          <p:nvPr>
            <p:ph idx="1"/>
          </p:nvPr>
        </p:nvSpPr>
        <p:spPr/>
        <p:txBody>
          <a:bodyPr>
            <a:normAutofit fontScale="92500"/>
          </a:bodyPr>
          <a:lstStyle/>
          <a:p>
            <a:pPr marL="0" indent="0">
              <a:buNone/>
            </a:pPr>
            <a:r>
              <a:rPr lang="cs-CZ" b="1" u="sng" dirty="0"/>
              <a:t>Pořízení </a:t>
            </a:r>
            <a:r>
              <a:rPr lang="cs-CZ" b="1" u="sng" dirty="0" smtClean="0"/>
              <a:t>majetku</a:t>
            </a:r>
          </a:p>
          <a:p>
            <a:pPr>
              <a:buFont typeface="Wingdings" panose="05000000000000000000" pitchFamily="2" charset="2"/>
              <a:buChar char="Ø"/>
            </a:pPr>
            <a:r>
              <a:rPr lang="cs-CZ" sz="2000" b="1" dirty="0"/>
              <a:t>Nákup nových silničních vozidel kategorie M2 a M3 </a:t>
            </a:r>
          </a:p>
          <a:p>
            <a:pPr lvl="1" algn="just">
              <a:buFont typeface="Wingdings" panose="05000000000000000000" pitchFamily="2" charset="2"/>
              <a:buChar char="§"/>
            </a:pPr>
            <a:r>
              <a:rPr lang="cs-CZ" sz="2100" dirty="0" smtClean="0"/>
              <a:t>autobusů </a:t>
            </a:r>
            <a:r>
              <a:rPr lang="cs-CZ" sz="2100" dirty="0"/>
              <a:t>pro veřejnou linkovou dopravu s pohonem na CNG </a:t>
            </a:r>
            <a:r>
              <a:rPr lang="cs-CZ" sz="2100" dirty="0" smtClean="0"/>
              <a:t>nebo LNG;</a:t>
            </a:r>
            <a:endParaRPr lang="cs-CZ" sz="2100" dirty="0"/>
          </a:p>
          <a:p>
            <a:pPr marL="800100" lvl="1" indent="-342900" algn="just">
              <a:buFont typeface="Wingdings" panose="05000000000000000000" pitchFamily="2" charset="2"/>
              <a:buChar char="§"/>
            </a:pPr>
            <a:r>
              <a:rPr lang="cs-CZ" sz="2000" dirty="0"/>
              <a:t>autobusů pro veřejnou linkovou dopravu s pohonem na elektřinu (</a:t>
            </a:r>
            <a:r>
              <a:rPr lang="cs-CZ" sz="2000" dirty="0" err="1"/>
              <a:t>elektrobus</a:t>
            </a:r>
            <a:r>
              <a:rPr lang="cs-CZ" sz="2000" dirty="0"/>
              <a:t>) nebo vodík;</a:t>
            </a:r>
          </a:p>
          <a:p>
            <a:pPr marL="457200" indent="-457200" algn="just">
              <a:buFont typeface="Wingdings" panose="05000000000000000000" pitchFamily="2" charset="2"/>
              <a:buChar char="Ø"/>
            </a:pPr>
            <a:r>
              <a:rPr lang="cs-CZ" sz="2000" dirty="0"/>
              <a:t>Nákup nových drážních vozidel pro trolejbusovou nebo tramvajovou dráhu: </a:t>
            </a:r>
          </a:p>
          <a:p>
            <a:pPr marL="800100" lvl="1" indent="-342900" algn="just">
              <a:buFont typeface="Wingdings" panose="05000000000000000000" pitchFamily="2" charset="2"/>
              <a:buChar char="§"/>
            </a:pPr>
            <a:r>
              <a:rPr lang="cs-CZ" sz="2000" dirty="0"/>
              <a:t>trolejbusů nebo parciálních trolejbusů (s alternativním pohonem) pro veřejnou drážní dopravu;</a:t>
            </a:r>
          </a:p>
          <a:p>
            <a:pPr marL="800100" lvl="1" indent="-342900" algn="just">
              <a:buFont typeface="Wingdings" panose="05000000000000000000" pitchFamily="2" charset="2"/>
              <a:buChar char="§"/>
            </a:pPr>
            <a:r>
              <a:rPr lang="cs-CZ" sz="2000" dirty="0"/>
              <a:t>tramvají pro veřejnou drážní dopravu;</a:t>
            </a:r>
          </a:p>
          <a:p>
            <a:pPr algn="just">
              <a:buFont typeface="Wingdings" panose="05000000000000000000" pitchFamily="2" charset="2"/>
              <a:buChar char="Ø"/>
            </a:pPr>
            <a:r>
              <a:rPr lang="cs-CZ" sz="2000" dirty="0"/>
              <a:t>Nákup modernizovaných tramvají pro veřejnou drážní dopravu;</a:t>
            </a:r>
          </a:p>
          <a:p>
            <a:pPr algn="just">
              <a:buFont typeface="Wingdings" panose="05000000000000000000" pitchFamily="2" charset="2"/>
              <a:buChar char="Ø"/>
            </a:pPr>
            <a:r>
              <a:rPr lang="cs-CZ" sz="2000" dirty="0"/>
              <a:t>Pořízení informačního, odbavovacího, sledovacího nebo řídicího systému do nakupovaného vozidla veřejné </a:t>
            </a:r>
            <a:r>
              <a:rPr lang="cs-CZ" sz="2000" dirty="0" smtClean="0"/>
              <a:t>dopravy.</a:t>
            </a:r>
            <a:endParaRPr lang="cs-CZ" u="sng" dirty="0"/>
          </a:p>
        </p:txBody>
      </p:sp>
    </p:spTree>
    <p:extLst>
      <p:ext uri="{BB962C8B-B14F-4D97-AF65-F5344CB8AC3E}">
        <p14:creationId xmlns:p14="http://schemas.microsoft.com/office/powerpoint/2010/main" val="4003647407"/>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pPr algn="l"/>
            <a:r>
              <a:rPr lang="cs-CZ" dirty="0"/>
              <a:t>Způsobilé výdaje na </a:t>
            </a:r>
            <a:r>
              <a:rPr lang="cs-CZ" b="1" dirty="0"/>
              <a:t>vedlejší</a:t>
            </a:r>
            <a:r>
              <a:rPr lang="cs-CZ" dirty="0"/>
              <a:t> aktivity projektu</a:t>
            </a:r>
          </a:p>
        </p:txBody>
      </p:sp>
      <p:sp>
        <p:nvSpPr>
          <p:cNvPr id="3" name="Zástupný symbol pro obsah 2"/>
          <p:cNvSpPr>
            <a:spLocks noGrp="1"/>
          </p:cNvSpPr>
          <p:nvPr>
            <p:ph idx="1"/>
          </p:nvPr>
        </p:nvSpPr>
        <p:spPr/>
        <p:txBody>
          <a:bodyPr>
            <a:normAutofit fontScale="70000" lnSpcReduction="20000"/>
          </a:bodyPr>
          <a:lstStyle/>
          <a:p>
            <a:pPr marL="0" indent="0">
              <a:buNone/>
            </a:pPr>
            <a:r>
              <a:rPr lang="cs-CZ" b="1" u="sng" dirty="0"/>
              <a:t>Pořízení služeb bezprostředně souvisejících s realizací projektu</a:t>
            </a:r>
          </a:p>
          <a:p>
            <a:pPr marL="857250" lvl="1" indent="-457200">
              <a:buFont typeface="Wingdings" panose="05000000000000000000" pitchFamily="2" charset="2"/>
              <a:buChar char="Ø"/>
            </a:pPr>
            <a:r>
              <a:rPr lang="cs-CZ" dirty="0"/>
              <a:t>Výdaje na zpracování studie proveditelnosti </a:t>
            </a:r>
            <a:endParaRPr lang="cs-CZ" dirty="0" smtClean="0"/>
          </a:p>
          <a:p>
            <a:pPr marL="857250" lvl="1" indent="-457200">
              <a:buFont typeface="Wingdings" panose="05000000000000000000" pitchFamily="2" charset="2"/>
              <a:buChar char="Ø"/>
            </a:pPr>
            <a:r>
              <a:rPr lang="cs-CZ" dirty="0" smtClean="0"/>
              <a:t>Výdaje </a:t>
            </a:r>
            <a:r>
              <a:rPr lang="cs-CZ" dirty="0"/>
              <a:t>na zpracování zadávacích podmínek k zakázkám a na organizaci výběrových a zadávacích řízení. </a:t>
            </a:r>
            <a:endParaRPr lang="cs-CZ" dirty="0" smtClean="0"/>
          </a:p>
          <a:p>
            <a:pPr marL="400050" lvl="1" indent="0">
              <a:buNone/>
            </a:pPr>
            <a:endParaRPr lang="cs-CZ" dirty="0"/>
          </a:p>
          <a:p>
            <a:pPr marL="0" indent="0">
              <a:buNone/>
            </a:pPr>
            <a:r>
              <a:rPr lang="cs-CZ" b="1" u="sng" dirty="0"/>
              <a:t>Povinná publicita</a:t>
            </a:r>
          </a:p>
          <a:p>
            <a:pPr marL="857250" lvl="1" indent="-457200">
              <a:buFont typeface="Wingdings" panose="05000000000000000000" pitchFamily="2" charset="2"/>
              <a:buChar char="Ø"/>
            </a:pPr>
            <a:r>
              <a:rPr lang="cs-CZ" dirty="0"/>
              <a:t>Výdaje na povinné informační a propagační </a:t>
            </a:r>
            <a:r>
              <a:rPr lang="cs-CZ" dirty="0" smtClean="0"/>
              <a:t>nástroje</a:t>
            </a:r>
          </a:p>
          <a:p>
            <a:pPr marL="400050" lvl="1" indent="0">
              <a:buNone/>
            </a:pPr>
            <a:endParaRPr lang="cs-CZ" dirty="0" smtClean="0"/>
          </a:p>
          <a:p>
            <a:pPr marL="0" indent="0">
              <a:buNone/>
            </a:pPr>
            <a:r>
              <a:rPr lang="cs-CZ" b="1" u="sng" dirty="0" smtClean="0"/>
              <a:t>DPH</a:t>
            </a:r>
          </a:p>
          <a:p>
            <a:pPr marL="857250" lvl="1" indent="-457200">
              <a:buFont typeface="Wingdings" panose="05000000000000000000" pitchFamily="2" charset="2"/>
              <a:buChar char="Ø"/>
            </a:pPr>
            <a:r>
              <a:rPr lang="cs-CZ" dirty="0" smtClean="0"/>
              <a:t>Pokud </a:t>
            </a:r>
            <a:r>
              <a:rPr lang="cs-CZ" dirty="0"/>
              <a:t>žadatel není plátce DPH;</a:t>
            </a:r>
          </a:p>
          <a:p>
            <a:pPr marL="857250" lvl="1" indent="-457200">
              <a:buFont typeface="Wingdings" panose="05000000000000000000" pitchFamily="2" charset="2"/>
              <a:buChar char="Ø"/>
            </a:pPr>
            <a:r>
              <a:rPr lang="cs-CZ" dirty="0"/>
              <a:t>Pokud nemá žadatel jako plátce DPH k podporovaným aktivitám nárok na odpočet na vstupu;</a:t>
            </a:r>
          </a:p>
          <a:p>
            <a:pPr marL="857250" lvl="1" indent="-457200">
              <a:buFont typeface="Wingdings" panose="05000000000000000000" pitchFamily="2" charset="2"/>
              <a:buChar char="Ø"/>
            </a:pPr>
            <a:r>
              <a:rPr lang="cs-CZ" dirty="0"/>
              <a:t>DPH je způsobilým výdajem, jen je-li způsobilým výdajem plnění, ke kterému se vztahuje.</a:t>
            </a:r>
          </a:p>
        </p:txBody>
      </p:sp>
    </p:spTree>
    <p:extLst>
      <p:ext uri="{BB962C8B-B14F-4D97-AF65-F5344CB8AC3E}">
        <p14:creationId xmlns:p14="http://schemas.microsoft.com/office/powerpoint/2010/main" val="2783454037"/>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l"/>
            <a:r>
              <a:rPr lang="cs-CZ" dirty="0" smtClean="0"/>
              <a:t>Nezpůsobilé výdaje</a:t>
            </a:r>
            <a:endParaRPr lang="cs-CZ" dirty="0"/>
          </a:p>
        </p:txBody>
      </p:sp>
      <p:sp>
        <p:nvSpPr>
          <p:cNvPr id="3" name="Zástupný symbol pro obsah 2"/>
          <p:cNvSpPr>
            <a:spLocks noGrp="1"/>
          </p:cNvSpPr>
          <p:nvPr>
            <p:ph idx="1"/>
          </p:nvPr>
        </p:nvSpPr>
        <p:spPr/>
        <p:txBody>
          <a:bodyPr>
            <a:normAutofit fontScale="85000" lnSpcReduction="20000"/>
          </a:bodyPr>
          <a:lstStyle/>
          <a:p>
            <a:pPr marL="457200" indent="-457200">
              <a:buFont typeface="Wingdings" panose="05000000000000000000" pitchFamily="2" charset="2"/>
              <a:buChar char="Ø"/>
            </a:pPr>
            <a:r>
              <a:rPr lang="cs-CZ" dirty="0"/>
              <a:t>Další výdaje, u kterých nejsou dodrženy podmínky pro způsobilost </a:t>
            </a:r>
            <a:r>
              <a:rPr lang="cs-CZ" dirty="0" smtClean="0"/>
              <a:t>výdajů</a:t>
            </a:r>
            <a:r>
              <a:rPr lang="cs-CZ" dirty="0"/>
              <a:t> </a:t>
            </a:r>
            <a:r>
              <a:rPr lang="cs-CZ" dirty="0" smtClean="0"/>
              <a:t>– např.</a:t>
            </a:r>
          </a:p>
          <a:p>
            <a:pPr lvl="1">
              <a:lnSpc>
                <a:spcPct val="150000"/>
              </a:lnSpc>
              <a:buFont typeface="Wingdings" panose="05000000000000000000" pitchFamily="2" charset="2"/>
              <a:buChar char="§"/>
            </a:pPr>
            <a:r>
              <a:rPr lang="cs-CZ" dirty="0"/>
              <a:t>V</a:t>
            </a:r>
            <a:r>
              <a:rPr lang="cs-CZ" dirty="0" smtClean="0"/>
              <a:t>ýdaje </a:t>
            </a:r>
            <a:r>
              <a:rPr lang="cs-CZ" dirty="0"/>
              <a:t>na servis, opravu nebo modernizaci vozidel, s výjimkou nákupu modernizovaných </a:t>
            </a:r>
            <a:r>
              <a:rPr lang="cs-CZ" dirty="0" smtClean="0"/>
              <a:t>tramvají;</a:t>
            </a:r>
          </a:p>
          <a:p>
            <a:pPr lvl="1">
              <a:lnSpc>
                <a:spcPct val="150000"/>
              </a:lnSpc>
              <a:buFont typeface="Wingdings" panose="05000000000000000000" pitchFamily="2" charset="2"/>
              <a:buChar char="§"/>
            </a:pPr>
            <a:r>
              <a:rPr lang="cs-CZ" dirty="0" smtClean="0"/>
              <a:t>DPH </a:t>
            </a:r>
            <a:r>
              <a:rPr lang="cs-CZ" dirty="0"/>
              <a:t>vztahující se přímo k nákupu </a:t>
            </a:r>
            <a:r>
              <a:rPr lang="cs-CZ" dirty="0" smtClean="0"/>
              <a:t>vozidel;</a:t>
            </a:r>
          </a:p>
          <a:p>
            <a:pPr lvl="1">
              <a:lnSpc>
                <a:spcPct val="150000"/>
              </a:lnSpc>
              <a:buFont typeface="Wingdings" panose="05000000000000000000" pitchFamily="2" charset="2"/>
              <a:buChar char="§"/>
            </a:pPr>
            <a:r>
              <a:rPr lang="cs-CZ" dirty="0" smtClean="0"/>
              <a:t>Výdaje </a:t>
            </a:r>
            <a:r>
              <a:rPr lang="cs-CZ" dirty="0"/>
              <a:t>na přípravu a zpracování žádosti o podporu a výdaje spojené s řízením a administrací </a:t>
            </a:r>
            <a:r>
              <a:rPr lang="cs-CZ" dirty="0" smtClean="0"/>
              <a:t>projektu;</a:t>
            </a:r>
          </a:p>
          <a:p>
            <a:pPr lvl="1">
              <a:lnSpc>
                <a:spcPct val="150000"/>
              </a:lnSpc>
              <a:buFont typeface="Wingdings" panose="05000000000000000000" pitchFamily="2" charset="2"/>
              <a:buChar char="§"/>
            </a:pPr>
            <a:r>
              <a:rPr lang="cs-CZ" dirty="0" smtClean="0"/>
              <a:t>Výdaje </a:t>
            </a:r>
            <a:r>
              <a:rPr lang="cs-CZ" dirty="0"/>
              <a:t>na stavby a stavební </a:t>
            </a:r>
            <a:r>
              <a:rPr lang="cs-CZ" dirty="0" smtClean="0"/>
              <a:t>úpravy</a:t>
            </a:r>
          </a:p>
          <a:p>
            <a:pPr lvl="1">
              <a:lnSpc>
                <a:spcPct val="150000"/>
              </a:lnSpc>
              <a:buFont typeface="Wingdings" panose="05000000000000000000" pitchFamily="2" charset="2"/>
              <a:buChar char="§"/>
            </a:pPr>
            <a:r>
              <a:rPr lang="cs-CZ" dirty="0"/>
              <a:t>P</a:t>
            </a:r>
            <a:r>
              <a:rPr lang="cs-CZ" dirty="0" smtClean="0"/>
              <a:t>ojištění apod.</a:t>
            </a:r>
            <a:endParaRPr lang="cs-CZ" dirty="0"/>
          </a:p>
        </p:txBody>
      </p:sp>
    </p:spTree>
    <p:extLst>
      <p:ext uri="{BB962C8B-B14F-4D97-AF65-F5344CB8AC3E}">
        <p14:creationId xmlns:p14="http://schemas.microsoft.com/office/powerpoint/2010/main" val="2276746224"/>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l"/>
            <a:r>
              <a:rPr lang="cs-CZ" dirty="0" smtClean="0"/>
              <a:t>Definice indikátorů</a:t>
            </a:r>
            <a:endParaRPr lang="cs-CZ" dirty="0"/>
          </a:p>
        </p:txBody>
      </p:sp>
      <p:sp>
        <p:nvSpPr>
          <p:cNvPr id="3" name="Zástupný symbol pro obsah 2"/>
          <p:cNvSpPr>
            <a:spLocks noGrp="1"/>
          </p:cNvSpPr>
          <p:nvPr>
            <p:ph idx="1"/>
          </p:nvPr>
        </p:nvSpPr>
        <p:spPr>
          <a:xfrm>
            <a:off x="457200" y="1268760"/>
            <a:ext cx="8579296" cy="3744416"/>
          </a:xfrm>
        </p:spPr>
        <p:txBody>
          <a:bodyPr>
            <a:normAutofit fontScale="85000" lnSpcReduction="10000"/>
          </a:bodyPr>
          <a:lstStyle/>
          <a:p>
            <a:pPr marL="0" indent="0">
              <a:buNone/>
            </a:pPr>
            <a:r>
              <a:rPr lang="cs-CZ" sz="4500" b="1" dirty="0" smtClean="0">
                <a:solidFill>
                  <a:srgbClr val="00AEEF"/>
                </a:solidFill>
              </a:rPr>
              <a:t>Počet </a:t>
            </a:r>
            <a:r>
              <a:rPr lang="cs-CZ" sz="4500" b="1" dirty="0">
                <a:solidFill>
                  <a:srgbClr val="00AEEF"/>
                </a:solidFill>
              </a:rPr>
              <a:t>nově pořízených vozidel pro veřejnou dopravu</a:t>
            </a:r>
          </a:p>
          <a:p>
            <a:pPr>
              <a:buFont typeface="Wingdings" panose="05000000000000000000" pitchFamily="2" charset="2"/>
              <a:buChar char="Ø"/>
            </a:pPr>
            <a:r>
              <a:rPr lang="cs-CZ" dirty="0" smtClean="0"/>
              <a:t>Povinný k výběru</a:t>
            </a:r>
          </a:p>
          <a:p>
            <a:pPr>
              <a:buFont typeface="Wingdings" panose="05000000000000000000" pitchFamily="2" charset="2"/>
              <a:buChar char="Ø"/>
            </a:pPr>
            <a:r>
              <a:rPr lang="cs-CZ" dirty="0" smtClean="0"/>
              <a:t>Výchozí hodnota 0</a:t>
            </a:r>
          </a:p>
          <a:p>
            <a:pPr>
              <a:buFont typeface="Wingdings" panose="05000000000000000000" pitchFamily="2" charset="2"/>
              <a:buChar char="Ø"/>
            </a:pPr>
            <a:r>
              <a:rPr lang="cs-CZ" dirty="0" smtClean="0"/>
              <a:t>Stanovení cílové hodnoty (počet nově pořízených vozidel)</a:t>
            </a:r>
          </a:p>
          <a:p>
            <a:pPr>
              <a:buFont typeface="Wingdings" panose="05000000000000000000" pitchFamily="2" charset="2"/>
              <a:buChar char="Ø"/>
            </a:pPr>
            <a:r>
              <a:rPr lang="cs-CZ" dirty="0" smtClean="0"/>
              <a:t>Dosažení cílové hodnoty (vykazuje se v průběžných zprávách o realizaci projektu, ZP, zprávách o udržitelnosti projektu)</a:t>
            </a:r>
          </a:p>
          <a:p>
            <a:pPr>
              <a:buFont typeface="Wingdings" panose="05000000000000000000" pitchFamily="2" charset="2"/>
              <a:buChar char="Ø"/>
            </a:pPr>
            <a:endParaRPr lang="cs-CZ" i="1" dirty="0"/>
          </a:p>
          <a:p>
            <a:endParaRPr lang="cs-CZ" dirty="0"/>
          </a:p>
        </p:txBody>
      </p:sp>
      <p:sp>
        <p:nvSpPr>
          <p:cNvPr id="4" name="Obdélník 3"/>
          <p:cNvSpPr/>
          <p:nvPr/>
        </p:nvSpPr>
        <p:spPr>
          <a:xfrm>
            <a:off x="1367644" y="5301208"/>
            <a:ext cx="6408712" cy="369332"/>
          </a:xfrm>
          <a:prstGeom prst="rect">
            <a:avLst/>
          </a:prstGeom>
        </p:spPr>
        <p:txBody>
          <a:bodyPr wrap="square">
            <a:spAutoFit/>
          </a:bodyPr>
          <a:lstStyle/>
          <a:p>
            <a:pPr algn="ctr"/>
            <a:r>
              <a:rPr lang="cs-CZ" b="1" i="1" dirty="0"/>
              <a:t>Tolerance: ŽÁDNÁ, plánovaná hodnota indikátoru je závazná.</a:t>
            </a:r>
            <a:r>
              <a:rPr lang="cs-CZ" i="1" dirty="0"/>
              <a:t> </a:t>
            </a:r>
          </a:p>
        </p:txBody>
      </p:sp>
    </p:spTree>
    <p:extLst>
      <p:ext uri="{BB962C8B-B14F-4D97-AF65-F5344CB8AC3E}">
        <p14:creationId xmlns:p14="http://schemas.microsoft.com/office/powerpoint/2010/main" val="3670022319"/>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l"/>
            <a:r>
              <a:rPr lang="cs-CZ" dirty="0" smtClean="0"/>
              <a:t>Podmínky veřejné podpory</a:t>
            </a:r>
            <a:endParaRPr lang="cs-CZ" dirty="0"/>
          </a:p>
        </p:txBody>
      </p:sp>
      <p:sp>
        <p:nvSpPr>
          <p:cNvPr id="3" name="Zástupný symbol pro obsah 2"/>
          <p:cNvSpPr>
            <a:spLocks noGrp="1"/>
          </p:cNvSpPr>
          <p:nvPr>
            <p:ph idx="1"/>
          </p:nvPr>
        </p:nvSpPr>
        <p:spPr>
          <a:xfrm>
            <a:off x="457200" y="1268760"/>
            <a:ext cx="8579296" cy="5400600"/>
          </a:xfrm>
        </p:spPr>
        <p:txBody>
          <a:bodyPr>
            <a:normAutofit/>
          </a:bodyPr>
          <a:lstStyle/>
          <a:p>
            <a:pPr marL="0" indent="0">
              <a:buNone/>
            </a:pPr>
            <a:endParaRPr lang="cs-CZ" i="1" dirty="0"/>
          </a:p>
          <a:p>
            <a:endParaRPr lang="cs-CZ" dirty="0"/>
          </a:p>
        </p:txBody>
      </p:sp>
      <p:sp>
        <p:nvSpPr>
          <p:cNvPr id="5" name="Obdélník 4"/>
          <p:cNvSpPr/>
          <p:nvPr/>
        </p:nvSpPr>
        <p:spPr>
          <a:xfrm>
            <a:off x="457200" y="1444345"/>
            <a:ext cx="8229600" cy="4216539"/>
          </a:xfrm>
          <a:prstGeom prst="rect">
            <a:avLst/>
          </a:prstGeom>
        </p:spPr>
        <p:txBody>
          <a:bodyPr wrap="square">
            <a:spAutoFit/>
          </a:bodyPr>
          <a:lstStyle/>
          <a:p>
            <a:pPr marL="457200" indent="-457200">
              <a:buFont typeface="Wingdings" panose="05000000000000000000" pitchFamily="2" charset="2"/>
              <a:buChar char="Ø"/>
            </a:pPr>
            <a:r>
              <a:rPr lang="cs-CZ" sz="2300" dirty="0"/>
              <a:t>Dotace nebude poskytnuta žadateli, který má neuhrazené závazky vůči státnímu </a:t>
            </a:r>
            <a:r>
              <a:rPr lang="cs-CZ" sz="2300" dirty="0" smtClean="0"/>
              <a:t>rozpočtu</a:t>
            </a:r>
          </a:p>
          <a:p>
            <a:pPr marL="457200" indent="-457200">
              <a:buFont typeface="Wingdings" panose="05000000000000000000" pitchFamily="2" charset="2"/>
              <a:buChar char="Ø"/>
            </a:pPr>
            <a:r>
              <a:rPr lang="cs-CZ" sz="2300" dirty="0" smtClean="0"/>
              <a:t>Žadatel </a:t>
            </a:r>
            <a:r>
              <a:rPr lang="cs-CZ" sz="2300" dirty="0"/>
              <a:t>musí mít při podání žádosti o podporu platnou a plněnou smlouvu o veřejných službách v </a:t>
            </a:r>
            <a:r>
              <a:rPr lang="cs-CZ" sz="2300" dirty="0" smtClean="0"/>
              <a:t>přepravě</a:t>
            </a:r>
          </a:p>
          <a:p>
            <a:pPr marL="457200" indent="-457200">
              <a:buFont typeface="Wingdings" panose="05000000000000000000" pitchFamily="2" charset="2"/>
              <a:buChar char="Ø"/>
            </a:pPr>
            <a:r>
              <a:rPr lang="cs-CZ" sz="2300" dirty="0" smtClean="0"/>
              <a:t>Dotace </a:t>
            </a:r>
            <a:r>
              <a:rPr lang="cs-CZ" sz="2300" dirty="0"/>
              <a:t>může být poskytnuta na vozidla upravená pro přístup osob se sníženou schopností pohybu a </a:t>
            </a:r>
            <a:r>
              <a:rPr lang="cs-CZ" sz="2300" dirty="0" smtClean="0"/>
              <a:t>orientace.</a:t>
            </a:r>
          </a:p>
          <a:p>
            <a:pPr marL="457200" indent="-457200">
              <a:buFont typeface="Wingdings" panose="05000000000000000000" pitchFamily="2" charset="2"/>
              <a:buChar char="Ø"/>
            </a:pPr>
            <a:r>
              <a:rPr lang="cs-CZ" sz="2300" dirty="0" smtClean="0"/>
              <a:t>Plocha </a:t>
            </a:r>
            <a:r>
              <a:rPr lang="cs-CZ" sz="2300" dirty="0"/>
              <a:t>exteriéru a interiéru vozidel nesmí být v době udržitelnosti projektu využita ke komerčním reklamním účelům. </a:t>
            </a:r>
            <a:endParaRPr lang="cs-CZ" sz="2300" dirty="0" smtClean="0"/>
          </a:p>
          <a:p>
            <a:pPr marL="457200" indent="-457200">
              <a:buFont typeface="Wingdings" panose="05000000000000000000" pitchFamily="2" charset="2"/>
              <a:buChar char="Ø"/>
            </a:pPr>
            <a:r>
              <a:rPr lang="cs-CZ" sz="2300" dirty="0"/>
              <a:t>Povinnost využívat vozidla pro poskytování veřejných služeb v přepravě </a:t>
            </a:r>
            <a:r>
              <a:rPr lang="cs-CZ" sz="2300" dirty="0" smtClean="0"/>
              <a:t>cestujících</a:t>
            </a:r>
            <a:endParaRPr lang="cs-CZ" sz="2300" dirty="0"/>
          </a:p>
          <a:p>
            <a:endParaRPr lang="cs-CZ" dirty="0" smtClean="0"/>
          </a:p>
          <a:p>
            <a:pPr algn="ctr"/>
            <a:r>
              <a:rPr lang="cs-CZ" sz="2000" b="1" i="1" dirty="0" smtClean="0"/>
              <a:t>Podrobný výčet podmínek veřejné dopravy viz Specifická pravidla</a:t>
            </a:r>
            <a:endParaRPr lang="cs-CZ" sz="2000" b="1" i="1" dirty="0"/>
          </a:p>
        </p:txBody>
      </p:sp>
    </p:spTree>
    <p:extLst>
      <p:ext uri="{BB962C8B-B14F-4D97-AF65-F5344CB8AC3E}">
        <p14:creationId xmlns:p14="http://schemas.microsoft.com/office/powerpoint/2010/main" val="222328651"/>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l"/>
            <a:r>
              <a:rPr lang="cs-CZ" dirty="0" smtClean="0"/>
              <a:t>Typový projekt</a:t>
            </a:r>
            <a:endParaRPr lang="cs-CZ" dirty="0"/>
          </a:p>
        </p:txBody>
      </p:sp>
      <p:sp>
        <p:nvSpPr>
          <p:cNvPr id="3" name="Obdélník 2"/>
          <p:cNvSpPr/>
          <p:nvPr/>
        </p:nvSpPr>
        <p:spPr>
          <a:xfrm>
            <a:off x="469776" y="1556792"/>
            <a:ext cx="8003232" cy="2893100"/>
          </a:xfrm>
          <a:prstGeom prst="rect">
            <a:avLst/>
          </a:prstGeom>
        </p:spPr>
        <p:txBody>
          <a:bodyPr wrap="square">
            <a:spAutoFit/>
          </a:bodyPr>
          <a:lstStyle/>
          <a:p>
            <a:pPr marL="457200" indent="-457200" algn="just">
              <a:buFont typeface="Wingdings" panose="05000000000000000000" pitchFamily="2" charset="2"/>
              <a:buChar char="Ø"/>
            </a:pPr>
            <a:r>
              <a:rPr lang="cs-CZ" sz="2600" dirty="0"/>
              <a:t>Náhrada </a:t>
            </a:r>
            <a:r>
              <a:rPr lang="cs-CZ" sz="2600" dirty="0" smtClean="0"/>
              <a:t>zastaralých </a:t>
            </a:r>
            <a:r>
              <a:rPr lang="cs-CZ" sz="2600" dirty="0"/>
              <a:t>silničních vozidel MHD </a:t>
            </a:r>
            <a:r>
              <a:rPr lang="cs-CZ" sz="2600" dirty="0" smtClean="0"/>
              <a:t>za modernizovaná </a:t>
            </a:r>
            <a:r>
              <a:rPr lang="cs-CZ" sz="2600" dirty="0" err="1"/>
              <a:t>nízkoemisní</a:t>
            </a:r>
            <a:r>
              <a:rPr lang="cs-CZ" sz="2600" dirty="0"/>
              <a:t> vozidla pro hromadnou </a:t>
            </a:r>
            <a:r>
              <a:rPr lang="cs-CZ" sz="2600" dirty="0" smtClean="0"/>
              <a:t>dopravu. </a:t>
            </a:r>
          </a:p>
          <a:p>
            <a:pPr marL="457200" indent="-457200" algn="just">
              <a:buFont typeface="Wingdings" panose="05000000000000000000" pitchFamily="2" charset="2"/>
              <a:buChar char="Ø"/>
            </a:pPr>
            <a:r>
              <a:rPr lang="cs-CZ" sz="2600" dirty="0" smtClean="0"/>
              <a:t>Nová vozidla budou mít bezbariérový přístup</a:t>
            </a:r>
            <a:r>
              <a:rPr lang="cs-CZ" sz="2600" dirty="0"/>
              <a:t>. </a:t>
            </a:r>
            <a:endParaRPr lang="cs-CZ" sz="2600" dirty="0" smtClean="0"/>
          </a:p>
          <a:p>
            <a:pPr marL="457200" indent="-457200" algn="just">
              <a:buFont typeface="Wingdings" panose="05000000000000000000" pitchFamily="2" charset="2"/>
              <a:buChar char="Ø"/>
            </a:pPr>
            <a:r>
              <a:rPr lang="cs-CZ" sz="2600" dirty="0" smtClean="0"/>
              <a:t>Cílem </a:t>
            </a:r>
            <a:r>
              <a:rPr lang="cs-CZ" sz="2600" dirty="0"/>
              <a:t>projektu je využívání ekologické dopravy ve </a:t>
            </a:r>
            <a:r>
              <a:rPr lang="cs-CZ" sz="2600" dirty="0" smtClean="0"/>
              <a:t>městě s eliminací </a:t>
            </a:r>
            <a:r>
              <a:rPr lang="cs-CZ" sz="2600" dirty="0"/>
              <a:t>negativních vlivů dopravy na </a:t>
            </a:r>
            <a:r>
              <a:rPr lang="cs-CZ" sz="2600" dirty="0" smtClean="0"/>
              <a:t>ŽP </a:t>
            </a:r>
            <a:r>
              <a:rPr lang="cs-CZ" sz="2600" dirty="0"/>
              <a:t>za účelem snížení celkových ročních </a:t>
            </a:r>
            <a:r>
              <a:rPr lang="cs-CZ" sz="2600" dirty="0" smtClean="0"/>
              <a:t>emisí. </a:t>
            </a:r>
            <a:endParaRPr lang="cs-CZ" sz="2600" dirty="0"/>
          </a:p>
        </p:txBody>
      </p:sp>
    </p:spTree>
    <p:extLst>
      <p:ext uri="{BB962C8B-B14F-4D97-AF65-F5344CB8AC3E}">
        <p14:creationId xmlns:p14="http://schemas.microsoft.com/office/powerpoint/2010/main" val="20965854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ctrTitle"/>
          </p:nvPr>
        </p:nvSpPr>
        <p:spPr>
          <a:solidFill>
            <a:srgbClr val="00AEEF"/>
          </a:solidFill>
        </p:spPr>
        <p:txBody>
          <a:bodyPr/>
          <a:lstStyle/>
          <a:p>
            <a:r>
              <a:rPr lang="cs-CZ" dirty="0" smtClean="0">
                <a:solidFill>
                  <a:schemeClr val="bg1"/>
                </a:solidFill>
              </a:rPr>
              <a:t>PROCES VYHLAŠOVÁNÍ VÝZEV</a:t>
            </a:r>
            <a:endParaRPr lang="cs-CZ" dirty="0">
              <a:solidFill>
                <a:schemeClr val="bg1"/>
              </a:solidFill>
            </a:endParaRPr>
          </a:p>
        </p:txBody>
      </p:sp>
    </p:spTree>
    <p:extLst>
      <p:ext uri="{BB962C8B-B14F-4D97-AF65-F5344CB8AC3E}">
        <p14:creationId xmlns:p14="http://schemas.microsoft.com/office/powerpoint/2010/main" val="3674300518"/>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l"/>
            <a:r>
              <a:rPr lang="cs-CZ" dirty="0" smtClean="0"/>
              <a:t>Povinné přílohy k žádosti</a:t>
            </a:r>
            <a:endParaRPr lang="cs-CZ" dirty="0"/>
          </a:p>
        </p:txBody>
      </p:sp>
      <p:sp>
        <p:nvSpPr>
          <p:cNvPr id="3" name="Obdélník 2"/>
          <p:cNvSpPr/>
          <p:nvPr/>
        </p:nvSpPr>
        <p:spPr>
          <a:xfrm>
            <a:off x="457200" y="1443841"/>
            <a:ext cx="8229600" cy="4401205"/>
          </a:xfrm>
          <a:prstGeom prst="rect">
            <a:avLst/>
          </a:prstGeom>
        </p:spPr>
        <p:txBody>
          <a:bodyPr wrap="square">
            <a:spAutoFit/>
          </a:bodyPr>
          <a:lstStyle/>
          <a:p>
            <a:pPr>
              <a:buFont typeface="Wingdings" panose="05000000000000000000" pitchFamily="2" charset="2"/>
              <a:buChar char="Ø"/>
            </a:pPr>
            <a:r>
              <a:rPr lang="cs-CZ" sz="2800" dirty="0"/>
              <a:t>Plná moc</a:t>
            </a:r>
          </a:p>
          <a:p>
            <a:pPr>
              <a:buFont typeface="Wingdings" panose="05000000000000000000" pitchFamily="2" charset="2"/>
              <a:buChar char="Ø"/>
            </a:pPr>
            <a:r>
              <a:rPr lang="cs-CZ" sz="2800" dirty="0"/>
              <a:t>Zadávací a výběrová řízení </a:t>
            </a:r>
          </a:p>
          <a:p>
            <a:pPr>
              <a:buFont typeface="Wingdings" panose="05000000000000000000" pitchFamily="2" charset="2"/>
              <a:buChar char="Ø"/>
            </a:pPr>
            <a:r>
              <a:rPr lang="cs-CZ" sz="2800" dirty="0"/>
              <a:t>Doklady o právní subjektivitě žadatele </a:t>
            </a:r>
          </a:p>
          <a:p>
            <a:pPr>
              <a:buFont typeface="Wingdings" panose="05000000000000000000" pitchFamily="2" charset="2"/>
              <a:buChar char="Ø"/>
            </a:pPr>
            <a:r>
              <a:rPr lang="cs-CZ" sz="2800" dirty="0"/>
              <a:t>Výpis z rejstříku trestů </a:t>
            </a:r>
          </a:p>
          <a:p>
            <a:pPr>
              <a:buFont typeface="Wingdings" panose="05000000000000000000" pitchFamily="2" charset="2"/>
              <a:buChar char="Ø"/>
            </a:pPr>
            <a:r>
              <a:rPr lang="cs-CZ" sz="2800" dirty="0"/>
              <a:t>Studie proveditelnosti </a:t>
            </a:r>
          </a:p>
          <a:p>
            <a:pPr>
              <a:buFont typeface="Wingdings" panose="05000000000000000000" pitchFamily="2" charset="2"/>
              <a:buChar char="Ø"/>
            </a:pPr>
            <a:r>
              <a:rPr lang="cs-CZ" sz="2800" dirty="0"/>
              <a:t>Karta souladu projektu s principy udržitelné mobility</a:t>
            </a:r>
          </a:p>
          <a:p>
            <a:pPr>
              <a:buFont typeface="Wingdings" panose="05000000000000000000" pitchFamily="2" charset="2"/>
              <a:buChar char="Ø"/>
            </a:pPr>
            <a:r>
              <a:rPr lang="cs-CZ" sz="2800" dirty="0"/>
              <a:t>Vyjádření </a:t>
            </a:r>
            <a:r>
              <a:rPr lang="cs-CZ" sz="2800" dirty="0" smtClean="0"/>
              <a:t>Řídícího </a:t>
            </a:r>
            <a:r>
              <a:rPr lang="cs-CZ" sz="2800" dirty="0"/>
              <a:t>výboru ITI o souladu/nesouladu projektového záměru s integrovanou strategií </a:t>
            </a:r>
          </a:p>
          <a:p>
            <a:pPr>
              <a:buFont typeface="Wingdings" panose="05000000000000000000" pitchFamily="2" charset="2"/>
              <a:buChar char="Ø"/>
            </a:pPr>
            <a:r>
              <a:rPr lang="cs-CZ" sz="2800" dirty="0"/>
              <a:t>Smlouva o veřejných službách v přepravě cestujících </a:t>
            </a:r>
          </a:p>
          <a:p>
            <a:pPr>
              <a:buFont typeface="Wingdings" panose="05000000000000000000" pitchFamily="2" charset="2"/>
              <a:buChar char="Ø"/>
            </a:pPr>
            <a:r>
              <a:rPr lang="cs-CZ" sz="2800" dirty="0"/>
              <a:t>Licence k provozování linkové osobní dopravy </a:t>
            </a:r>
          </a:p>
        </p:txBody>
      </p:sp>
    </p:spTree>
    <p:extLst>
      <p:ext uri="{BB962C8B-B14F-4D97-AF65-F5344CB8AC3E}">
        <p14:creationId xmlns:p14="http://schemas.microsoft.com/office/powerpoint/2010/main" val="1434981289"/>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l"/>
            <a:r>
              <a:rPr lang="cs-CZ" dirty="0"/>
              <a:t>Chyby v projektech</a:t>
            </a:r>
          </a:p>
        </p:txBody>
      </p:sp>
      <p:sp>
        <p:nvSpPr>
          <p:cNvPr id="3" name="Zástupný symbol pro obsah 2"/>
          <p:cNvSpPr>
            <a:spLocks noGrp="1"/>
          </p:cNvSpPr>
          <p:nvPr>
            <p:ph idx="1"/>
          </p:nvPr>
        </p:nvSpPr>
        <p:spPr>
          <a:xfrm>
            <a:off x="457200" y="1340768"/>
            <a:ext cx="8579296" cy="5517232"/>
          </a:xfrm>
        </p:spPr>
        <p:txBody>
          <a:bodyPr>
            <a:normAutofit fontScale="92500" lnSpcReduction="10000"/>
          </a:bodyPr>
          <a:lstStyle/>
          <a:p>
            <a:pPr lvl="0">
              <a:buFont typeface="Wingdings" panose="05000000000000000000" pitchFamily="2" charset="2"/>
              <a:buChar char="Ø"/>
            </a:pPr>
            <a:r>
              <a:rPr lang="cs-CZ" sz="2400" dirty="0"/>
              <a:t>Projekt není v souladu s podporovaným aktivitami výzvy, např. oprava chodníku místo rekonstrukce/modernizace</a:t>
            </a:r>
          </a:p>
          <a:p>
            <a:pPr>
              <a:buFont typeface="Wingdings" panose="05000000000000000000" pitchFamily="2" charset="2"/>
              <a:buChar char="Ø"/>
            </a:pPr>
            <a:r>
              <a:rPr lang="cs-CZ" sz="2400" dirty="0"/>
              <a:t>Nesplnění limitu způsobilých výdajů na hlavní/vedlejší aktivity projektu</a:t>
            </a:r>
          </a:p>
          <a:p>
            <a:pPr>
              <a:buFont typeface="Wingdings" panose="05000000000000000000" pitchFamily="2" charset="2"/>
              <a:buChar char="Ø"/>
            </a:pPr>
            <a:r>
              <a:rPr lang="cs-CZ" sz="2400" dirty="0"/>
              <a:t>Intenzita dopravy na projektem dotčené pozemní komunikaci nedosahuje požadované minimální hodnoty</a:t>
            </a:r>
          </a:p>
          <a:p>
            <a:pPr>
              <a:buFont typeface="Wingdings" panose="05000000000000000000" pitchFamily="2" charset="2"/>
              <a:buChar char="Ø"/>
            </a:pPr>
            <a:r>
              <a:rPr lang="cs-CZ" sz="2400" dirty="0"/>
              <a:t>Počet obyvatel ani počet pracovních míst v obcích dotčených projektem cyklostezky nedosahuje požadované minimální hodnoty</a:t>
            </a:r>
          </a:p>
          <a:p>
            <a:pPr lvl="0">
              <a:buFont typeface="Wingdings" panose="05000000000000000000" pitchFamily="2" charset="2"/>
              <a:buChar char="Ø"/>
            </a:pPr>
            <a:r>
              <a:rPr lang="cs-CZ" sz="2400" dirty="0"/>
              <a:t>Karta souladu nesplňující požadavky na doložení souladu s principy udržitelné mobility</a:t>
            </a:r>
          </a:p>
          <a:p>
            <a:pPr lvl="0">
              <a:buFont typeface="Wingdings" panose="05000000000000000000" pitchFamily="2" charset="2"/>
              <a:buChar char="Ø"/>
            </a:pPr>
            <a:r>
              <a:rPr lang="cs-CZ" sz="2400" dirty="0"/>
              <a:t>Nezpracovaná CBA</a:t>
            </a:r>
          </a:p>
          <a:p>
            <a:pPr>
              <a:buFont typeface="Wingdings" panose="05000000000000000000" pitchFamily="2" charset="2"/>
              <a:buChar char="Ø"/>
            </a:pPr>
            <a:r>
              <a:rPr lang="cs-CZ" sz="2400" dirty="0"/>
              <a:t>Chybějící popis vlivů na životní prostředí</a:t>
            </a:r>
          </a:p>
          <a:p>
            <a:pPr>
              <a:buFont typeface="Wingdings" panose="05000000000000000000" pitchFamily="2" charset="2"/>
              <a:buChar char="Ø"/>
            </a:pPr>
            <a:r>
              <a:rPr lang="cs-CZ" sz="2400" dirty="0"/>
              <a:t>Nesoulad mezi žádostí v MS2014+ a přílohami</a:t>
            </a:r>
          </a:p>
          <a:p>
            <a:pPr marL="0" lvl="0" indent="0">
              <a:spcAft>
                <a:spcPts val="600"/>
              </a:spcAft>
              <a:buNone/>
            </a:pPr>
            <a:r>
              <a:rPr lang="cs-CZ" dirty="0"/>
              <a:t/>
            </a:r>
            <a:br>
              <a:rPr lang="cs-CZ" dirty="0"/>
            </a:br>
            <a:endParaRPr lang="cs-CZ" dirty="0"/>
          </a:p>
          <a:p>
            <a:pPr marL="0" indent="0">
              <a:buNone/>
            </a:pPr>
            <a:endParaRPr lang="cs-CZ" dirty="0">
              <a:solidFill>
                <a:srgbClr val="00AEEF"/>
              </a:solidFill>
            </a:endParaRPr>
          </a:p>
        </p:txBody>
      </p:sp>
    </p:spTree>
    <p:extLst>
      <p:ext uri="{BB962C8B-B14F-4D97-AF65-F5344CB8AC3E}">
        <p14:creationId xmlns:p14="http://schemas.microsoft.com/office/powerpoint/2010/main" val="1748668647"/>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solidFill>
            <a:srgbClr val="00AEEF"/>
          </a:solidFill>
        </p:spPr>
        <p:txBody>
          <a:bodyPr/>
          <a:lstStyle/>
          <a:p>
            <a:r>
              <a:rPr lang="cs-CZ" dirty="0" smtClean="0">
                <a:solidFill>
                  <a:schemeClr val="bg1"/>
                </a:solidFill>
              </a:rPr>
              <a:t>ABSORPČNÍ KAPACITA PROJEKTŮ</a:t>
            </a:r>
            <a:endParaRPr lang="cs-CZ" dirty="0">
              <a:solidFill>
                <a:schemeClr val="bg1"/>
              </a:solidFill>
            </a:endParaRPr>
          </a:p>
        </p:txBody>
      </p:sp>
    </p:spTree>
    <p:extLst>
      <p:ext uri="{BB962C8B-B14F-4D97-AF65-F5344CB8AC3E}">
        <p14:creationId xmlns:p14="http://schemas.microsoft.com/office/powerpoint/2010/main" val="1888287423"/>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l"/>
            <a:r>
              <a:rPr lang="cs-CZ" dirty="0" smtClean="0"/>
              <a:t>Aktualizace absorpční kapacity</a:t>
            </a:r>
            <a:endParaRPr lang="cs-CZ" dirty="0"/>
          </a:p>
        </p:txBody>
      </p:sp>
      <p:graphicFrame>
        <p:nvGraphicFramePr>
          <p:cNvPr id="4" name="Zástupný symbol pro obsah 3"/>
          <p:cNvGraphicFramePr>
            <a:graphicFrameLocks noGrp="1"/>
          </p:cNvGraphicFramePr>
          <p:nvPr>
            <p:ph idx="1"/>
            <p:extLst>
              <p:ext uri="{D42A27DB-BD31-4B8C-83A1-F6EECF244321}">
                <p14:modId xmlns:p14="http://schemas.microsoft.com/office/powerpoint/2010/main" val="711155676"/>
              </p:ext>
            </p:extLst>
          </p:nvPr>
        </p:nvGraphicFramePr>
        <p:xfrm>
          <a:off x="755576" y="1268760"/>
          <a:ext cx="7272809" cy="4419600"/>
        </p:xfrm>
        <a:graphic>
          <a:graphicData uri="http://schemas.openxmlformats.org/drawingml/2006/table">
            <a:tbl>
              <a:tblPr>
                <a:tableStyleId>{5C22544A-7EE6-4342-B048-85BDC9FD1C3A}</a:tableStyleId>
              </a:tblPr>
              <a:tblGrid>
                <a:gridCol w="3132031"/>
                <a:gridCol w="691305"/>
                <a:gridCol w="691305"/>
                <a:gridCol w="687779"/>
                <a:gridCol w="687779"/>
                <a:gridCol w="691305"/>
                <a:gridCol w="691305"/>
              </a:tblGrid>
              <a:tr h="139652">
                <a:tc>
                  <a:txBody>
                    <a:bodyPr/>
                    <a:lstStyle/>
                    <a:p>
                      <a:pPr algn="l" fontAlgn="b"/>
                      <a:r>
                        <a:rPr lang="cs-CZ" sz="1000" b="1" u="none" strike="noStrike" dirty="0">
                          <a:effectLst/>
                        </a:rPr>
                        <a:t>Aktivita Terminály a parkovací systémy</a:t>
                      </a:r>
                      <a:endParaRPr lang="cs-CZ" sz="1000" b="1" i="0" u="none" strike="noStrike" dirty="0">
                        <a:solidFill>
                          <a:srgbClr val="000000"/>
                        </a:solidFill>
                        <a:effectLst/>
                        <a:latin typeface="Calibri" panose="020F0502020204030204" pitchFamily="34" charset="0"/>
                      </a:endParaRPr>
                    </a:p>
                  </a:txBody>
                  <a:tcPr marL="0" marR="0" marT="0" marB="0" anchor="b"/>
                </a:tc>
                <a:tc rowSpan="2" gridSpan="2">
                  <a:txBody>
                    <a:bodyPr/>
                    <a:lstStyle/>
                    <a:p>
                      <a:pPr algn="ctr" fontAlgn="ctr"/>
                      <a:r>
                        <a:rPr lang="cs-CZ" sz="1000" u="none" strike="noStrike">
                          <a:effectLst/>
                        </a:rPr>
                        <a:t>Původní ApKap</a:t>
                      </a:r>
                      <a:endParaRPr lang="cs-CZ" sz="1000" b="0" i="0" u="none" strike="noStrike">
                        <a:solidFill>
                          <a:srgbClr val="000000"/>
                        </a:solidFill>
                        <a:effectLst/>
                        <a:latin typeface="Calibri" panose="020F0502020204030204" pitchFamily="34" charset="0"/>
                      </a:endParaRPr>
                    </a:p>
                  </a:txBody>
                  <a:tcPr marL="0" marR="0" marT="0" marB="0" anchor="ctr"/>
                </a:tc>
                <a:tc rowSpan="2" hMerge="1">
                  <a:txBody>
                    <a:bodyPr/>
                    <a:lstStyle/>
                    <a:p>
                      <a:endParaRPr lang="cs-CZ"/>
                    </a:p>
                  </a:txBody>
                  <a:tcPr/>
                </a:tc>
                <a:tc rowSpan="2" gridSpan="2">
                  <a:txBody>
                    <a:bodyPr/>
                    <a:lstStyle/>
                    <a:p>
                      <a:pPr algn="ctr" fontAlgn="ctr"/>
                      <a:r>
                        <a:rPr lang="cs-CZ" sz="1000" u="none" strike="noStrike">
                          <a:effectLst/>
                        </a:rPr>
                        <a:t>ApKap9</a:t>
                      </a:r>
                      <a:endParaRPr lang="cs-CZ" sz="1000" b="0" i="0" u="none" strike="noStrike">
                        <a:solidFill>
                          <a:srgbClr val="000000"/>
                        </a:solidFill>
                        <a:effectLst/>
                        <a:latin typeface="Calibri" panose="020F0502020204030204" pitchFamily="34" charset="0"/>
                      </a:endParaRPr>
                    </a:p>
                  </a:txBody>
                  <a:tcPr marL="0" marR="0" marT="0" marB="0" anchor="ctr"/>
                </a:tc>
                <a:tc rowSpan="2" hMerge="1">
                  <a:txBody>
                    <a:bodyPr/>
                    <a:lstStyle/>
                    <a:p>
                      <a:endParaRPr lang="cs-CZ"/>
                    </a:p>
                  </a:txBody>
                  <a:tcPr/>
                </a:tc>
                <a:tc rowSpan="2">
                  <a:txBody>
                    <a:bodyPr/>
                    <a:lstStyle/>
                    <a:p>
                      <a:pPr algn="ctr" fontAlgn="ctr"/>
                      <a:r>
                        <a:rPr lang="cs-CZ" sz="1000" u="none" strike="noStrike">
                          <a:effectLst/>
                        </a:rPr>
                        <a:t>Rozdíl</a:t>
                      </a:r>
                      <a:endParaRPr lang="cs-CZ" sz="1000" b="0" i="0" u="none" strike="noStrike">
                        <a:solidFill>
                          <a:srgbClr val="000000"/>
                        </a:solidFill>
                        <a:effectLst/>
                        <a:latin typeface="Calibri" panose="020F0502020204030204" pitchFamily="34" charset="0"/>
                      </a:endParaRPr>
                    </a:p>
                  </a:txBody>
                  <a:tcPr marL="0" marR="0" marT="0" marB="0" anchor="ctr"/>
                </a:tc>
                <a:tc rowSpan="2">
                  <a:txBody>
                    <a:bodyPr/>
                    <a:lstStyle/>
                    <a:p>
                      <a:pPr algn="ctr" fontAlgn="ctr"/>
                      <a:r>
                        <a:rPr lang="cs-CZ" sz="1000" u="none" strike="noStrike">
                          <a:effectLst/>
                        </a:rPr>
                        <a:t>%</a:t>
                      </a:r>
                      <a:endParaRPr lang="cs-CZ" sz="1000" b="0" i="0" u="none" strike="noStrike">
                        <a:solidFill>
                          <a:srgbClr val="000000"/>
                        </a:solidFill>
                        <a:effectLst/>
                        <a:latin typeface="Calibri" panose="020F0502020204030204" pitchFamily="34" charset="0"/>
                      </a:endParaRPr>
                    </a:p>
                  </a:txBody>
                  <a:tcPr marL="0" marR="0" marT="0" marB="0" anchor="ctr"/>
                </a:tc>
              </a:tr>
              <a:tr h="139652">
                <a:tc>
                  <a:txBody>
                    <a:bodyPr/>
                    <a:lstStyle/>
                    <a:p>
                      <a:pPr algn="l" fontAlgn="b"/>
                      <a:r>
                        <a:rPr lang="cs-CZ" sz="1000" u="none" strike="noStrike" dirty="0">
                          <a:effectLst/>
                        </a:rPr>
                        <a:t>Indikátory</a:t>
                      </a:r>
                      <a:endParaRPr lang="cs-CZ" sz="1000" b="0" i="0" u="none" strike="noStrike" dirty="0">
                        <a:solidFill>
                          <a:srgbClr val="000000"/>
                        </a:solidFill>
                        <a:effectLst/>
                        <a:latin typeface="Calibri" panose="020F0502020204030204" pitchFamily="34" charset="0"/>
                      </a:endParaRPr>
                    </a:p>
                  </a:txBody>
                  <a:tcPr marL="0" marR="0" marT="0" marB="0" anchor="b"/>
                </a:tc>
                <a:tc gridSpan="2" vMerge="1">
                  <a:txBody>
                    <a:bodyPr/>
                    <a:lstStyle/>
                    <a:p>
                      <a:endParaRPr lang="cs-CZ"/>
                    </a:p>
                  </a:txBody>
                  <a:tcPr/>
                </a:tc>
                <a:tc hMerge="1" vMerge="1">
                  <a:txBody>
                    <a:bodyPr/>
                    <a:lstStyle/>
                    <a:p>
                      <a:endParaRPr lang="cs-CZ"/>
                    </a:p>
                  </a:txBody>
                  <a:tcPr/>
                </a:tc>
                <a:tc gridSpan="2" vMerge="1">
                  <a:txBody>
                    <a:bodyPr/>
                    <a:lstStyle/>
                    <a:p>
                      <a:endParaRPr lang="cs-CZ"/>
                    </a:p>
                  </a:txBody>
                  <a:tcPr/>
                </a:tc>
                <a:tc hMerge="1" vMerge="1">
                  <a:txBody>
                    <a:bodyPr/>
                    <a:lstStyle/>
                    <a:p>
                      <a:endParaRPr lang="cs-CZ"/>
                    </a:p>
                  </a:txBody>
                  <a:tcPr/>
                </a:tc>
                <a:tc vMerge="1">
                  <a:txBody>
                    <a:bodyPr/>
                    <a:lstStyle/>
                    <a:p>
                      <a:endParaRPr lang="cs-CZ"/>
                    </a:p>
                  </a:txBody>
                  <a:tcPr/>
                </a:tc>
                <a:tc vMerge="1">
                  <a:txBody>
                    <a:bodyPr/>
                    <a:lstStyle/>
                    <a:p>
                      <a:endParaRPr lang="cs-CZ"/>
                    </a:p>
                  </a:txBody>
                  <a:tcPr/>
                </a:tc>
              </a:tr>
              <a:tr h="139652">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cs-CZ" sz="1000" u="none" strike="noStrike">
                          <a:effectLst/>
                        </a:rPr>
                        <a:t>ITI</a:t>
                      </a:r>
                      <a:endParaRPr lang="cs-CZ"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cs-CZ" sz="1000" u="none" strike="noStrike">
                          <a:effectLst/>
                        </a:rPr>
                        <a:t>zásobník</a:t>
                      </a:r>
                      <a:endParaRPr lang="cs-CZ" sz="1000" b="0" i="0" u="none" strike="noStrike">
                        <a:solidFill>
                          <a:srgbClr val="000000"/>
                        </a:solidFill>
                        <a:effectLst/>
                        <a:latin typeface="Calibri" panose="020F0502020204030204" pitchFamily="34" charset="0"/>
                      </a:endParaRPr>
                    </a:p>
                  </a:txBody>
                  <a:tcPr marL="0" marR="0" marT="0" marB="0" anchor="b"/>
                </a:tc>
                <a:tc gridSpan="2">
                  <a:txBody>
                    <a:bodyPr/>
                    <a:lstStyle/>
                    <a:p>
                      <a:pPr algn="ctr" fontAlgn="ctr"/>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0" marR="0" marT="0" marB="0" anchor="ctr"/>
                </a:tc>
                <a:tc hMerge="1">
                  <a:txBody>
                    <a:bodyPr/>
                    <a:lstStyle/>
                    <a:p>
                      <a:endParaRPr lang="cs-CZ"/>
                    </a:p>
                  </a:txBody>
                  <a:tcPr/>
                </a:tc>
                <a:tc>
                  <a:txBody>
                    <a:bodyPr/>
                    <a:lstStyle/>
                    <a:p>
                      <a:pPr algn="ctr" fontAlgn="ctr"/>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0" marR="0" marT="0" marB="0" anchor="ctr"/>
                </a:tc>
              </a:tr>
              <a:tr h="139652">
                <a:tc>
                  <a:txBody>
                    <a:bodyPr/>
                    <a:lstStyle/>
                    <a:p>
                      <a:pPr algn="l" fontAlgn="b"/>
                      <a:r>
                        <a:rPr lang="cs-CZ" sz="1000" u="none" strike="noStrike">
                          <a:effectLst/>
                        </a:rPr>
                        <a:t>7 52 01  terminály</a:t>
                      </a:r>
                      <a:endParaRPr lang="cs-CZ"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cs-CZ" sz="1000" u="none" strike="noStrike">
                          <a:effectLst/>
                        </a:rPr>
                        <a:t>10</a:t>
                      </a:r>
                      <a:endParaRPr lang="cs-CZ"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cs-CZ" sz="1000" u="none" strike="noStrike">
                          <a:effectLst/>
                        </a:rPr>
                        <a:t>2</a:t>
                      </a:r>
                      <a:endParaRPr lang="cs-CZ" sz="1000" b="0" i="0" u="none" strike="noStrike">
                        <a:solidFill>
                          <a:srgbClr val="000000"/>
                        </a:solidFill>
                        <a:effectLst/>
                        <a:latin typeface="Calibri" panose="020F0502020204030204" pitchFamily="34" charset="0"/>
                      </a:endParaRPr>
                    </a:p>
                  </a:txBody>
                  <a:tcPr marL="0" marR="0" marT="0" marB="0" anchor="b"/>
                </a:tc>
                <a:tc gridSpan="2">
                  <a:txBody>
                    <a:bodyPr/>
                    <a:lstStyle/>
                    <a:p>
                      <a:pPr algn="ctr" fontAlgn="b"/>
                      <a:r>
                        <a:rPr lang="cs-CZ" sz="1000" u="none" strike="noStrike">
                          <a:effectLst/>
                        </a:rPr>
                        <a:t>8</a:t>
                      </a:r>
                      <a:endParaRPr lang="cs-CZ" sz="1000" b="1" i="0" u="none" strike="noStrike">
                        <a:solidFill>
                          <a:srgbClr val="000000"/>
                        </a:solidFill>
                        <a:effectLst/>
                        <a:latin typeface="Calibri" panose="020F0502020204030204" pitchFamily="34" charset="0"/>
                      </a:endParaRPr>
                    </a:p>
                  </a:txBody>
                  <a:tcPr marL="0" marR="0" marT="0" marB="0" anchor="b"/>
                </a:tc>
                <a:tc hMerge="1">
                  <a:txBody>
                    <a:bodyPr/>
                    <a:lstStyle/>
                    <a:p>
                      <a:endParaRPr lang="cs-CZ"/>
                    </a:p>
                  </a:txBody>
                  <a:tcPr/>
                </a:tc>
                <a:tc>
                  <a:txBody>
                    <a:bodyPr/>
                    <a:lstStyle/>
                    <a:p>
                      <a:pPr algn="ctr" fontAlgn="b"/>
                      <a:r>
                        <a:rPr lang="cs-CZ" sz="1000" u="none" strike="noStrike">
                          <a:effectLst/>
                        </a:rPr>
                        <a:t>-2</a:t>
                      </a:r>
                      <a:endParaRPr lang="cs-CZ"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cs-CZ" sz="1000" u="none" strike="noStrike">
                          <a:effectLst/>
                        </a:rPr>
                        <a:t>80,0%</a:t>
                      </a:r>
                      <a:endParaRPr lang="cs-CZ" sz="1000" b="1" i="0" u="none" strike="noStrike">
                        <a:solidFill>
                          <a:srgbClr val="000000"/>
                        </a:solidFill>
                        <a:effectLst/>
                        <a:latin typeface="Calibri" panose="020F0502020204030204" pitchFamily="34" charset="0"/>
                      </a:endParaRPr>
                    </a:p>
                  </a:txBody>
                  <a:tcPr marL="0" marR="0" marT="0" marB="0" anchor="b"/>
                </a:tc>
              </a:tr>
              <a:tr h="139652">
                <a:tc>
                  <a:txBody>
                    <a:bodyPr/>
                    <a:lstStyle/>
                    <a:p>
                      <a:pPr algn="l" fontAlgn="b"/>
                      <a:r>
                        <a:rPr lang="fi-FI" sz="1000" u="none" strike="noStrike">
                          <a:effectLst/>
                        </a:rPr>
                        <a:t>7 40 01 parkovací místa auta</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cs-CZ" sz="1000" u="none" strike="noStrike">
                          <a:effectLst/>
                        </a:rPr>
                        <a:t>2303</a:t>
                      </a:r>
                      <a:endParaRPr lang="cs-CZ"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cs-CZ" sz="1000" u="none" strike="noStrike">
                          <a:effectLst/>
                        </a:rPr>
                        <a:t>902</a:t>
                      </a:r>
                      <a:endParaRPr lang="cs-CZ" sz="1000" b="0" i="0" u="none" strike="noStrike">
                        <a:solidFill>
                          <a:srgbClr val="000000"/>
                        </a:solidFill>
                        <a:effectLst/>
                        <a:latin typeface="Calibri" panose="020F0502020204030204" pitchFamily="34" charset="0"/>
                      </a:endParaRPr>
                    </a:p>
                  </a:txBody>
                  <a:tcPr marL="0" marR="0" marT="0" marB="0" anchor="b"/>
                </a:tc>
                <a:tc gridSpan="2">
                  <a:txBody>
                    <a:bodyPr/>
                    <a:lstStyle/>
                    <a:p>
                      <a:pPr algn="ctr" fontAlgn="b"/>
                      <a:r>
                        <a:rPr lang="cs-CZ" sz="1000" u="none" strike="noStrike">
                          <a:effectLst/>
                        </a:rPr>
                        <a:t>1780</a:t>
                      </a:r>
                      <a:endParaRPr lang="cs-CZ" sz="1000" b="1" i="0" u="none" strike="noStrike">
                        <a:solidFill>
                          <a:srgbClr val="000000"/>
                        </a:solidFill>
                        <a:effectLst/>
                        <a:latin typeface="Calibri" panose="020F0502020204030204" pitchFamily="34" charset="0"/>
                      </a:endParaRPr>
                    </a:p>
                  </a:txBody>
                  <a:tcPr marL="0" marR="0" marT="0" marB="0" anchor="b"/>
                </a:tc>
                <a:tc hMerge="1">
                  <a:txBody>
                    <a:bodyPr/>
                    <a:lstStyle/>
                    <a:p>
                      <a:endParaRPr lang="cs-CZ"/>
                    </a:p>
                  </a:txBody>
                  <a:tcPr/>
                </a:tc>
                <a:tc>
                  <a:txBody>
                    <a:bodyPr/>
                    <a:lstStyle/>
                    <a:p>
                      <a:pPr algn="ctr" fontAlgn="b"/>
                      <a:r>
                        <a:rPr lang="cs-CZ" sz="1000" u="none" strike="noStrike">
                          <a:effectLst/>
                        </a:rPr>
                        <a:t>-523</a:t>
                      </a:r>
                      <a:endParaRPr lang="cs-CZ"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cs-CZ" sz="1000" u="none" strike="noStrike">
                          <a:effectLst/>
                        </a:rPr>
                        <a:t>77,3%</a:t>
                      </a:r>
                      <a:endParaRPr lang="cs-CZ" sz="1000" b="1" i="0" u="none" strike="noStrike">
                        <a:solidFill>
                          <a:srgbClr val="000000"/>
                        </a:solidFill>
                        <a:effectLst/>
                        <a:latin typeface="Calibri" panose="020F0502020204030204" pitchFamily="34" charset="0"/>
                      </a:endParaRPr>
                    </a:p>
                  </a:txBody>
                  <a:tcPr marL="0" marR="0" marT="0" marB="0" anchor="b"/>
                </a:tc>
              </a:tr>
              <a:tr h="139652">
                <a:tc>
                  <a:txBody>
                    <a:bodyPr/>
                    <a:lstStyle/>
                    <a:p>
                      <a:pPr algn="l" fontAlgn="b"/>
                      <a:r>
                        <a:rPr lang="fi-FI" sz="1000" u="none" strike="noStrike">
                          <a:effectLst/>
                        </a:rPr>
                        <a:t>7 64 0 1 parkovací místa kola</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cs-CZ" sz="1000" u="none" strike="noStrike">
                          <a:effectLst/>
                        </a:rPr>
                        <a:t>570</a:t>
                      </a:r>
                      <a:endParaRPr lang="cs-CZ"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cs-CZ" sz="1000" u="none" strike="noStrike">
                          <a:effectLst/>
                        </a:rPr>
                        <a:t>720</a:t>
                      </a:r>
                      <a:endParaRPr lang="cs-CZ" sz="1000" b="0" i="0" u="none" strike="noStrike">
                        <a:solidFill>
                          <a:srgbClr val="000000"/>
                        </a:solidFill>
                        <a:effectLst/>
                        <a:latin typeface="Calibri" panose="020F0502020204030204" pitchFamily="34" charset="0"/>
                      </a:endParaRPr>
                    </a:p>
                  </a:txBody>
                  <a:tcPr marL="0" marR="0" marT="0" marB="0" anchor="b"/>
                </a:tc>
                <a:tc gridSpan="2">
                  <a:txBody>
                    <a:bodyPr/>
                    <a:lstStyle/>
                    <a:p>
                      <a:pPr algn="ctr" fontAlgn="b"/>
                      <a:r>
                        <a:rPr lang="cs-CZ" sz="1000" u="none" strike="noStrike">
                          <a:effectLst/>
                        </a:rPr>
                        <a:t>298</a:t>
                      </a:r>
                      <a:endParaRPr lang="cs-CZ" sz="1000" b="1" i="0" u="none" strike="noStrike">
                        <a:solidFill>
                          <a:srgbClr val="000000"/>
                        </a:solidFill>
                        <a:effectLst/>
                        <a:latin typeface="Calibri" panose="020F0502020204030204" pitchFamily="34" charset="0"/>
                      </a:endParaRPr>
                    </a:p>
                  </a:txBody>
                  <a:tcPr marL="0" marR="0" marT="0" marB="0" anchor="b"/>
                </a:tc>
                <a:tc hMerge="1">
                  <a:txBody>
                    <a:bodyPr/>
                    <a:lstStyle/>
                    <a:p>
                      <a:endParaRPr lang="cs-CZ"/>
                    </a:p>
                  </a:txBody>
                  <a:tcPr/>
                </a:tc>
                <a:tc>
                  <a:txBody>
                    <a:bodyPr/>
                    <a:lstStyle/>
                    <a:p>
                      <a:pPr algn="ctr" fontAlgn="b"/>
                      <a:r>
                        <a:rPr lang="cs-CZ" sz="1000" u="none" strike="noStrike">
                          <a:effectLst/>
                        </a:rPr>
                        <a:t>-272</a:t>
                      </a:r>
                      <a:endParaRPr lang="cs-CZ"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cs-CZ" sz="1000" u="none" strike="noStrike">
                          <a:effectLst/>
                        </a:rPr>
                        <a:t>52,3%</a:t>
                      </a:r>
                      <a:endParaRPr lang="cs-CZ" sz="1000" b="1" i="0" u="none" strike="noStrike">
                        <a:solidFill>
                          <a:srgbClr val="000000"/>
                        </a:solidFill>
                        <a:effectLst/>
                        <a:latin typeface="Calibri" panose="020F0502020204030204" pitchFamily="34" charset="0"/>
                      </a:endParaRPr>
                    </a:p>
                  </a:txBody>
                  <a:tcPr marL="0" marR="0" marT="0" marB="0" anchor="b"/>
                </a:tc>
              </a:tr>
              <a:tr h="139652">
                <a:tc>
                  <a:txBody>
                    <a:bodyPr/>
                    <a:lstStyle/>
                    <a:p>
                      <a:pPr algn="l" fontAlgn="b"/>
                      <a:r>
                        <a:rPr lang="cs-CZ" sz="1000" u="none" strike="noStrike" dirty="0" smtClean="0">
                          <a:effectLst/>
                        </a:rPr>
                        <a:t>Celkové</a:t>
                      </a:r>
                      <a:r>
                        <a:rPr lang="cs-CZ" sz="1000" u="none" strike="noStrike" baseline="0" dirty="0" smtClean="0">
                          <a:effectLst/>
                        </a:rPr>
                        <a:t> náklady</a:t>
                      </a:r>
                      <a:r>
                        <a:rPr lang="cs-CZ" sz="1000" u="none" strike="noStrike" dirty="0" smtClean="0">
                          <a:effectLst/>
                        </a:rPr>
                        <a:t> </a:t>
                      </a:r>
                      <a:r>
                        <a:rPr lang="cs-CZ" sz="1000" u="none" strike="noStrike" dirty="0">
                          <a:effectLst/>
                        </a:rPr>
                        <a:t>(v mil. Kč)</a:t>
                      </a:r>
                      <a:endParaRPr lang="cs-CZ" sz="10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cs-CZ" sz="1000" u="none" strike="noStrike">
                          <a:effectLst/>
                        </a:rPr>
                        <a:t>832,3</a:t>
                      </a:r>
                      <a:endParaRPr lang="cs-CZ"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cs-CZ" sz="1000" u="none" strike="noStrike">
                          <a:effectLst/>
                        </a:rPr>
                        <a:t>941</a:t>
                      </a:r>
                      <a:endParaRPr lang="cs-CZ" sz="1000" b="0" i="0" u="none" strike="noStrike">
                        <a:solidFill>
                          <a:srgbClr val="000000"/>
                        </a:solidFill>
                        <a:effectLst/>
                        <a:latin typeface="Calibri" panose="020F0502020204030204" pitchFamily="34" charset="0"/>
                      </a:endParaRPr>
                    </a:p>
                  </a:txBody>
                  <a:tcPr marL="0" marR="0" marT="0" marB="0" anchor="b"/>
                </a:tc>
                <a:tc gridSpan="2">
                  <a:txBody>
                    <a:bodyPr/>
                    <a:lstStyle/>
                    <a:p>
                      <a:pPr algn="ctr" fontAlgn="b"/>
                      <a:r>
                        <a:rPr lang="cs-CZ" sz="1000" u="none" strike="noStrike">
                          <a:effectLst/>
                        </a:rPr>
                        <a:t>943,62</a:t>
                      </a:r>
                      <a:endParaRPr lang="cs-CZ" sz="1000" b="1" i="0" u="none" strike="noStrike">
                        <a:solidFill>
                          <a:srgbClr val="000000"/>
                        </a:solidFill>
                        <a:effectLst/>
                        <a:latin typeface="Calibri" panose="020F0502020204030204" pitchFamily="34" charset="0"/>
                      </a:endParaRPr>
                    </a:p>
                  </a:txBody>
                  <a:tcPr marL="0" marR="0" marT="0" marB="0" anchor="b"/>
                </a:tc>
                <a:tc hMerge="1">
                  <a:txBody>
                    <a:bodyPr/>
                    <a:lstStyle/>
                    <a:p>
                      <a:endParaRPr lang="cs-CZ"/>
                    </a:p>
                  </a:txBody>
                  <a:tcPr/>
                </a:tc>
                <a:tc>
                  <a:txBody>
                    <a:bodyPr/>
                    <a:lstStyle/>
                    <a:p>
                      <a:pPr algn="ctr" fontAlgn="b"/>
                      <a:r>
                        <a:rPr lang="cs-CZ" sz="1000" u="none" strike="noStrike">
                          <a:effectLst/>
                        </a:rPr>
                        <a:t>111,32</a:t>
                      </a:r>
                      <a:endParaRPr lang="cs-CZ"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cs-CZ" sz="1000" u="none" strike="noStrike">
                          <a:effectLst/>
                        </a:rPr>
                        <a:t>113,4%</a:t>
                      </a:r>
                      <a:endParaRPr lang="cs-CZ" sz="1000" b="1" i="0" u="none" strike="noStrike">
                        <a:solidFill>
                          <a:srgbClr val="000000"/>
                        </a:solidFill>
                        <a:effectLst/>
                        <a:latin typeface="Calibri" panose="020F0502020204030204" pitchFamily="34" charset="0"/>
                      </a:endParaRPr>
                    </a:p>
                  </a:txBody>
                  <a:tcPr marL="0" marR="0" marT="0" marB="0" anchor="b"/>
                </a:tc>
              </a:tr>
              <a:tr h="139652">
                <a:tc>
                  <a:txBody>
                    <a:bodyPr/>
                    <a:lstStyle/>
                    <a:p>
                      <a:pPr algn="l" fontAlgn="b"/>
                      <a:endParaRPr lang="cs-CZ"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cs-CZ"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cs-CZ"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cs-CZ"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cs-CZ"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cs-CZ"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cs-CZ" sz="1000" b="0" i="0" u="none" strike="noStrike">
                        <a:solidFill>
                          <a:srgbClr val="000000"/>
                        </a:solidFill>
                        <a:effectLst/>
                        <a:latin typeface="Calibri" panose="020F0502020204030204" pitchFamily="34" charset="0"/>
                      </a:endParaRPr>
                    </a:p>
                  </a:txBody>
                  <a:tcPr marL="0" marR="0" marT="0" marB="0" anchor="b"/>
                </a:tc>
              </a:tr>
              <a:tr h="139652">
                <a:tc>
                  <a:txBody>
                    <a:bodyPr/>
                    <a:lstStyle/>
                    <a:p>
                      <a:pPr algn="l" fontAlgn="b"/>
                      <a:endParaRPr lang="cs-CZ"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cs-CZ"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cs-CZ"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cs-CZ"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cs-CZ"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cs-CZ"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cs-CZ" sz="1000" b="0" i="0" u="none" strike="noStrike">
                        <a:solidFill>
                          <a:srgbClr val="000000"/>
                        </a:solidFill>
                        <a:effectLst/>
                        <a:latin typeface="Calibri" panose="020F0502020204030204" pitchFamily="34" charset="0"/>
                      </a:endParaRPr>
                    </a:p>
                  </a:txBody>
                  <a:tcPr marL="0" marR="0" marT="0" marB="0" anchor="b"/>
                </a:tc>
              </a:tr>
              <a:tr h="139652">
                <a:tc>
                  <a:txBody>
                    <a:bodyPr/>
                    <a:lstStyle/>
                    <a:p>
                      <a:pPr algn="l" fontAlgn="b"/>
                      <a:r>
                        <a:rPr lang="cs-CZ" sz="1000" b="1" u="none" strike="noStrike" dirty="0">
                          <a:effectLst/>
                        </a:rPr>
                        <a:t>Aktivita </a:t>
                      </a:r>
                      <a:r>
                        <a:rPr lang="cs-CZ" sz="1000" b="1" u="none" strike="noStrike" dirty="0" err="1">
                          <a:effectLst/>
                        </a:rPr>
                        <a:t>Nízkoemisní</a:t>
                      </a:r>
                      <a:r>
                        <a:rPr lang="cs-CZ" sz="1000" b="1" u="none" strike="noStrike" dirty="0">
                          <a:effectLst/>
                        </a:rPr>
                        <a:t> a bezemisní vozidla</a:t>
                      </a:r>
                      <a:endParaRPr lang="cs-CZ" sz="1000" b="1" i="0" u="none" strike="noStrike" dirty="0">
                        <a:solidFill>
                          <a:srgbClr val="000000"/>
                        </a:solidFill>
                        <a:effectLst/>
                        <a:latin typeface="Calibri" panose="020F0502020204030204" pitchFamily="34" charset="0"/>
                      </a:endParaRPr>
                    </a:p>
                  </a:txBody>
                  <a:tcPr marL="0" marR="0" marT="0" marB="0" anchor="b"/>
                </a:tc>
                <a:tc rowSpan="2" gridSpan="2">
                  <a:txBody>
                    <a:bodyPr/>
                    <a:lstStyle/>
                    <a:p>
                      <a:pPr algn="ctr" fontAlgn="ctr"/>
                      <a:r>
                        <a:rPr lang="cs-CZ" sz="1000" u="none" strike="noStrike">
                          <a:effectLst/>
                        </a:rPr>
                        <a:t>Původní ApKap</a:t>
                      </a:r>
                      <a:endParaRPr lang="cs-CZ" sz="1000" b="0" i="0" u="none" strike="noStrike">
                        <a:solidFill>
                          <a:srgbClr val="000000"/>
                        </a:solidFill>
                        <a:effectLst/>
                        <a:latin typeface="Calibri" panose="020F0502020204030204" pitchFamily="34" charset="0"/>
                      </a:endParaRPr>
                    </a:p>
                  </a:txBody>
                  <a:tcPr marL="0" marR="0" marT="0" marB="0" anchor="ctr"/>
                </a:tc>
                <a:tc rowSpan="2" hMerge="1">
                  <a:txBody>
                    <a:bodyPr/>
                    <a:lstStyle/>
                    <a:p>
                      <a:endParaRPr lang="cs-CZ"/>
                    </a:p>
                  </a:txBody>
                  <a:tcPr/>
                </a:tc>
                <a:tc rowSpan="2" gridSpan="2">
                  <a:txBody>
                    <a:bodyPr/>
                    <a:lstStyle/>
                    <a:p>
                      <a:pPr algn="ctr" fontAlgn="ctr"/>
                      <a:r>
                        <a:rPr lang="cs-CZ" sz="1000" u="none" strike="noStrike">
                          <a:effectLst/>
                        </a:rPr>
                        <a:t>ApKap9</a:t>
                      </a:r>
                      <a:endParaRPr lang="cs-CZ" sz="1000" b="0" i="0" u="none" strike="noStrike">
                        <a:solidFill>
                          <a:srgbClr val="000000"/>
                        </a:solidFill>
                        <a:effectLst/>
                        <a:latin typeface="Calibri" panose="020F0502020204030204" pitchFamily="34" charset="0"/>
                      </a:endParaRPr>
                    </a:p>
                  </a:txBody>
                  <a:tcPr marL="0" marR="0" marT="0" marB="0" anchor="ctr"/>
                </a:tc>
                <a:tc rowSpan="2" hMerge="1">
                  <a:txBody>
                    <a:bodyPr/>
                    <a:lstStyle/>
                    <a:p>
                      <a:endParaRPr lang="cs-CZ"/>
                    </a:p>
                  </a:txBody>
                  <a:tcPr/>
                </a:tc>
                <a:tc rowSpan="2">
                  <a:txBody>
                    <a:bodyPr/>
                    <a:lstStyle/>
                    <a:p>
                      <a:pPr algn="ctr" fontAlgn="ctr"/>
                      <a:r>
                        <a:rPr lang="cs-CZ" sz="1000" u="none" strike="noStrike">
                          <a:effectLst/>
                        </a:rPr>
                        <a:t>Rozdíl</a:t>
                      </a:r>
                      <a:endParaRPr lang="cs-CZ" sz="1000" b="0" i="0" u="none" strike="noStrike">
                        <a:solidFill>
                          <a:srgbClr val="000000"/>
                        </a:solidFill>
                        <a:effectLst/>
                        <a:latin typeface="Calibri" panose="020F0502020204030204" pitchFamily="34" charset="0"/>
                      </a:endParaRPr>
                    </a:p>
                  </a:txBody>
                  <a:tcPr marL="0" marR="0" marT="0" marB="0" anchor="ctr"/>
                </a:tc>
                <a:tc rowSpan="2">
                  <a:txBody>
                    <a:bodyPr/>
                    <a:lstStyle/>
                    <a:p>
                      <a:pPr algn="ctr" fontAlgn="ctr"/>
                      <a:r>
                        <a:rPr lang="cs-CZ" sz="1000" u="none" strike="noStrike">
                          <a:effectLst/>
                        </a:rPr>
                        <a:t>%</a:t>
                      </a:r>
                      <a:endParaRPr lang="cs-CZ" sz="1000" b="0" i="0" u="none" strike="noStrike">
                        <a:solidFill>
                          <a:srgbClr val="000000"/>
                        </a:solidFill>
                        <a:effectLst/>
                        <a:latin typeface="Calibri" panose="020F0502020204030204" pitchFamily="34" charset="0"/>
                      </a:endParaRPr>
                    </a:p>
                  </a:txBody>
                  <a:tcPr marL="0" marR="0" marT="0" marB="0" anchor="ctr"/>
                </a:tc>
              </a:tr>
              <a:tr h="139652">
                <a:tc>
                  <a:txBody>
                    <a:bodyPr/>
                    <a:lstStyle/>
                    <a:p>
                      <a:pPr algn="l" fontAlgn="b"/>
                      <a:r>
                        <a:rPr lang="cs-CZ" sz="1000" u="none" strike="noStrike">
                          <a:effectLst/>
                        </a:rPr>
                        <a:t>Indikátory</a:t>
                      </a:r>
                      <a:endParaRPr lang="cs-CZ" sz="1000" b="0" i="0" u="none" strike="noStrike">
                        <a:solidFill>
                          <a:srgbClr val="000000"/>
                        </a:solidFill>
                        <a:effectLst/>
                        <a:latin typeface="Calibri" panose="020F0502020204030204" pitchFamily="34" charset="0"/>
                      </a:endParaRPr>
                    </a:p>
                  </a:txBody>
                  <a:tcPr marL="0" marR="0" marT="0" marB="0" anchor="b"/>
                </a:tc>
                <a:tc gridSpan="2" vMerge="1">
                  <a:txBody>
                    <a:bodyPr/>
                    <a:lstStyle/>
                    <a:p>
                      <a:endParaRPr lang="cs-CZ"/>
                    </a:p>
                  </a:txBody>
                  <a:tcPr/>
                </a:tc>
                <a:tc hMerge="1" vMerge="1">
                  <a:txBody>
                    <a:bodyPr/>
                    <a:lstStyle/>
                    <a:p>
                      <a:endParaRPr lang="cs-CZ"/>
                    </a:p>
                  </a:txBody>
                  <a:tcPr/>
                </a:tc>
                <a:tc gridSpan="2" vMerge="1">
                  <a:txBody>
                    <a:bodyPr/>
                    <a:lstStyle/>
                    <a:p>
                      <a:endParaRPr lang="cs-CZ"/>
                    </a:p>
                  </a:txBody>
                  <a:tcPr/>
                </a:tc>
                <a:tc hMerge="1" vMerge="1">
                  <a:txBody>
                    <a:bodyPr/>
                    <a:lstStyle/>
                    <a:p>
                      <a:endParaRPr lang="cs-CZ"/>
                    </a:p>
                  </a:txBody>
                  <a:tcPr/>
                </a:tc>
                <a:tc vMerge="1">
                  <a:txBody>
                    <a:bodyPr/>
                    <a:lstStyle/>
                    <a:p>
                      <a:endParaRPr lang="cs-CZ"/>
                    </a:p>
                  </a:txBody>
                  <a:tcPr/>
                </a:tc>
                <a:tc vMerge="1">
                  <a:txBody>
                    <a:bodyPr/>
                    <a:lstStyle/>
                    <a:p>
                      <a:endParaRPr lang="cs-CZ"/>
                    </a:p>
                  </a:txBody>
                  <a:tcPr/>
                </a:tc>
              </a:tr>
              <a:tr h="139652">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cs-CZ" sz="1000" u="none" strike="noStrike">
                          <a:effectLst/>
                        </a:rPr>
                        <a:t>ITI</a:t>
                      </a:r>
                      <a:endParaRPr lang="cs-CZ"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cs-CZ" sz="1000" u="none" strike="noStrike">
                          <a:effectLst/>
                        </a:rPr>
                        <a:t>zásobník</a:t>
                      </a:r>
                      <a:endParaRPr lang="cs-CZ" sz="1000" b="0" i="0" u="none" strike="noStrike">
                        <a:solidFill>
                          <a:srgbClr val="000000"/>
                        </a:solidFill>
                        <a:effectLst/>
                        <a:latin typeface="Calibri" panose="020F0502020204030204" pitchFamily="34" charset="0"/>
                      </a:endParaRPr>
                    </a:p>
                  </a:txBody>
                  <a:tcPr marL="0" marR="0" marT="0" marB="0" anchor="b"/>
                </a:tc>
                <a:tc gridSpan="2">
                  <a:txBody>
                    <a:bodyPr/>
                    <a:lstStyle/>
                    <a:p>
                      <a:pPr algn="ctr" fontAlgn="ctr"/>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0" marR="0" marT="0" marB="0" anchor="ctr"/>
                </a:tc>
                <a:tc hMerge="1">
                  <a:txBody>
                    <a:bodyPr/>
                    <a:lstStyle/>
                    <a:p>
                      <a:endParaRPr lang="cs-CZ"/>
                    </a:p>
                  </a:txBody>
                  <a:tcPr/>
                </a:tc>
                <a:tc>
                  <a:txBody>
                    <a:bodyPr/>
                    <a:lstStyle/>
                    <a:p>
                      <a:pPr algn="ctr" fontAlgn="ctr"/>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0" marR="0" marT="0" marB="0" anchor="ctr"/>
                </a:tc>
              </a:tr>
              <a:tr h="139652">
                <a:tc>
                  <a:txBody>
                    <a:bodyPr/>
                    <a:lstStyle/>
                    <a:p>
                      <a:pPr algn="l" fontAlgn="b"/>
                      <a:r>
                        <a:rPr lang="it-IT" sz="1000" u="none" strike="noStrike">
                          <a:effectLst/>
                        </a:rPr>
                        <a:t>7 48 01 vozidla pro veřejnou dopravu</a:t>
                      </a:r>
                      <a:endParaRPr lang="it-IT"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cs-CZ" sz="1000" u="none" strike="noStrike">
                          <a:effectLst/>
                        </a:rPr>
                        <a:t>30</a:t>
                      </a:r>
                      <a:endParaRPr lang="cs-CZ"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cs-CZ" sz="1000" u="none" strike="noStrike">
                          <a:effectLst/>
                        </a:rPr>
                        <a:t>13</a:t>
                      </a:r>
                      <a:endParaRPr lang="cs-CZ" sz="1000" b="0" i="0" u="none" strike="noStrike">
                        <a:solidFill>
                          <a:srgbClr val="000000"/>
                        </a:solidFill>
                        <a:effectLst/>
                        <a:latin typeface="Calibri" panose="020F0502020204030204" pitchFamily="34" charset="0"/>
                      </a:endParaRPr>
                    </a:p>
                  </a:txBody>
                  <a:tcPr marL="0" marR="0" marT="0" marB="0" anchor="b"/>
                </a:tc>
                <a:tc gridSpan="2">
                  <a:txBody>
                    <a:bodyPr/>
                    <a:lstStyle/>
                    <a:p>
                      <a:pPr algn="ctr" fontAlgn="b"/>
                      <a:r>
                        <a:rPr lang="cs-CZ" sz="1000" u="none" strike="noStrike">
                          <a:effectLst/>
                        </a:rPr>
                        <a:t>6</a:t>
                      </a:r>
                      <a:endParaRPr lang="cs-CZ" sz="1000" b="1" i="0" u="none" strike="noStrike">
                        <a:solidFill>
                          <a:srgbClr val="000000"/>
                        </a:solidFill>
                        <a:effectLst/>
                        <a:latin typeface="Calibri" panose="020F0502020204030204" pitchFamily="34" charset="0"/>
                      </a:endParaRPr>
                    </a:p>
                  </a:txBody>
                  <a:tcPr marL="0" marR="0" marT="0" marB="0" anchor="b"/>
                </a:tc>
                <a:tc hMerge="1">
                  <a:txBody>
                    <a:bodyPr/>
                    <a:lstStyle/>
                    <a:p>
                      <a:endParaRPr lang="cs-CZ"/>
                    </a:p>
                  </a:txBody>
                  <a:tcPr/>
                </a:tc>
                <a:tc>
                  <a:txBody>
                    <a:bodyPr/>
                    <a:lstStyle/>
                    <a:p>
                      <a:pPr algn="ctr" fontAlgn="b"/>
                      <a:r>
                        <a:rPr lang="cs-CZ" sz="1000" u="none" strike="noStrike">
                          <a:effectLst/>
                        </a:rPr>
                        <a:t>-24</a:t>
                      </a:r>
                      <a:endParaRPr lang="cs-CZ"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cs-CZ" sz="1000" u="none" strike="noStrike">
                          <a:effectLst/>
                        </a:rPr>
                        <a:t>20,0%</a:t>
                      </a:r>
                      <a:endParaRPr lang="cs-CZ" sz="1000" b="1" i="0" u="none" strike="noStrike">
                        <a:solidFill>
                          <a:srgbClr val="000000"/>
                        </a:solidFill>
                        <a:effectLst/>
                        <a:latin typeface="Calibri" panose="020F0502020204030204" pitchFamily="34" charset="0"/>
                      </a:endParaRPr>
                    </a:p>
                  </a:txBody>
                  <a:tcPr marL="0" marR="0" marT="0" marB="0" anchor="b"/>
                </a:tc>
              </a:tr>
              <a:tr h="139652">
                <a:tc>
                  <a:txBody>
                    <a:bodyPr/>
                    <a:lstStyle/>
                    <a:p>
                      <a:pPr algn="l" fontAlgn="b"/>
                      <a:r>
                        <a:rPr lang="cs-CZ" sz="1000" u="none" strike="noStrike" dirty="0" smtClean="0">
                          <a:effectLst/>
                        </a:rPr>
                        <a:t>Celkové</a:t>
                      </a:r>
                      <a:r>
                        <a:rPr lang="cs-CZ" sz="1000" u="none" strike="noStrike" baseline="0" dirty="0" smtClean="0">
                          <a:effectLst/>
                        </a:rPr>
                        <a:t> náklady </a:t>
                      </a:r>
                      <a:r>
                        <a:rPr lang="cs-CZ" sz="1000" u="none" strike="noStrike" dirty="0" smtClean="0">
                          <a:effectLst/>
                        </a:rPr>
                        <a:t>(v </a:t>
                      </a:r>
                      <a:r>
                        <a:rPr lang="cs-CZ" sz="1000" u="none" strike="noStrike" dirty="0">
                          <a:effectLst/>
                        </a:rPr>
                        <a:t>mil. Kč)</a:t>
                      </a:r>
                      <a:endParaRPr lang="cs-CZ" sz="10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cs-CZ" sz="1000" u="none" strike="noStrike">
                          <a:effectLst/>
                        </a:rPr>
                        <a:t>200</a:t>
                      </a:r>
                      <a:endParaRPr lang="cs-CZ"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cs-CZ" sz="1000" u="none" strike="noStrike">
                          <a:effectLst/>
                        </a:rPr>
                        <a:t>80,6</a:t>
                      </a:r>
                      <a:endParaRPr lang="cs-CZ" sz="1000" b="0" i="0" u="none" strike="noStrike">
                        <a:solidFill>
                          <a:srgbClr val="000000"/>
                        </a:solidFill>
                        <a:effectLst/>
                        <a:latin typeface="Calibri" panose="020F0502020204030204" pitchFamily="34" charset="0"/>
                      </a:endParaRPr>
                    </a:p>
                  </a:txBody>
                  <a:tcPr marL="0" marR="0" marT="0" marB="0" anchor="b"/>
                </a:tc>
                <a:tc gridSpan="2">
                  <a:txBody>
                    <a:bodyPr/>
                    <a:lstStyle/>
                    <a:p>
                      <a:pPr algn="ctr" fontAlgn="b"/>
                      <a:r>
                        <a:rPr lang="cs-CZ" sz="1000" u="none" strike="noStrike">
                          <a:effectLst/>
                        </a:rPr>
                        <a:t>70</a:t>
                      </a:r>
                      <a:endParaRPr lang="cs-CZ" sz="1000" b="1" i="0" u="none" strike="noStrike">
                        <a:solidFill>
                          <a:srgbClr val="000000"/>
                        </a:solidFill>
                        <a:effectLst/>
                        <a:latin typeface="Calibri" panose="020F0502020204030204" pitchFamily="34" charset="0"/>
                      </a:endParaRPr>
                    </a:p>
                  </a:txBody>
                  <a:tcPr marL="0" marR="0" marT="0" marB="0" anchor="b"/>
                </a:tc>
                <a:tc hMerge="1">
                  <a:txBody>
                    <a:bodyPr/>
                    <a:lstStyle/>
                    <a:p>
                      <a:endParaRPr lang="cs-CZ"/>
                    </a:p>
                  </a:txBody>
                  <a:tcPr/>
                </a:tc>
                <a:tc>
                  <a:txBody>
                    <a:bodyPr/>
                    <a:lstStyle/>
                    <a:p>
                      <a:pPr algn="ctr" fontAlgn="b"/>
                      <a:r>
                        <a:rPr lang="cs-CZ" sz="1000" u="none" strike="noStrike">
                          <a:effectLst/>
                        </a:rPr>
                        <a:t>-130</a:t>
                      </a:r>
                      <a:endParaRPr lang="cs-CZ"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cs-CZ" sz="1000" u="none" strike="noStrike">
                          <a:effectLst/>
                        </a:rPr>
                        <a:t>35,0%</a:t>
                      </a:r>
                      <a:endParaRPr lang="cs-CZ" sz="1000" b="1" i="0" u="none" strike="noStrike">
                        <a:solidFill>
                          <a:srgbClr val="000000"/>
                        </a:solidFill>
                        <a:effectLst/>
                        <a:latin typeface="Calibri" panose="020F0502020204030204" pitchFamily="34" charset="0"/>
                      </a:endParaRPr>
                    </a:p>
                  </a:txBody>
                  <a:tcPr marL="0" marR="0" marT="0" marB="0" anchor="b"/>
                </a:tc>
              </a:tr>
              <a:tr h="139652">
                <a:tc>
                  <a:txBody>
                    <a:bodyPr/>
                    <a:lstStyle/>
                    <a:p>
                      <a:pPr algn="l" fontAlgn="b"/>
                      <a:endParaRPr lang="cs-CZ"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cs-CZ"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cs-CZ"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cs-CZ"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cs-CZ"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cs-CZ"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cs-CZ" sz="1000" b="0" i="0" u="none" strike="noStrike">
                        <a:solidFill>
                          <a:srgbClr val="000000"/>
                        </a:solidFill>
                        <a:effectLst/>
                        <a:latin typeface="Calibri" panose="020F0502020204030204" pitchFamily="34" charset="0"/>
                      </a:endParaRPr>
                    </a:p>
                  </a:txBody>
                  <a:tcPr marL="0" marR="0" marT="0" marB="0" anchor="b"/>
                </a:tc>
              </a:tr>
              <a:tr h="139652">
                <a:tc>
                  <a:txBody>
                    <a:bodyPr/>
                    <a:lstStyle/>
                    <a:p>
                      <a:pPr algn="l" fontAlgn="b"/>
                      <a:endParaRPr lang="cs-CZ" sz="10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cs-CZ"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cs-CZ"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cs-CZ"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cs-CZ"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cs-CZ"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cs-CZ" sz="1000" b="0" i="0" u="none" strike="noStrike">
                        <a:solidFill>
                          <a:srgbClr val="000000"/>
                        </a:solidFill>
                        <a:effectLst/>
                        <a:latin typeface="Calibri" panose="020F0502020204030204" pitchFamily="34" charset="0"/>
                      </a:endParaRPr>
                    </a:p>
                  </a:txBody>
                  <a:tcPr marL="0" marR="0" marT="0" marB="0" anchor="b"/>
                </a:tc>
              </a:tr>
              <a:tr h="139652">
                <a:tc>
                  <a:txBody>
                    <a:bodyPr/>
                    <a:lstStyle/>
                    <a:p>
                      <a:pPr algn="l" fontAlgn="ctr"/>
                      <a:r>
                        <a:rPr lang="cs-CZ" sz="1000" b="1" u="none" strike="noStrike" dirty="0">
                          <a:effectLst/>
                        </a:rPr>
                        <a:t>Aktivita Telematika pro veřejnou </a:t>
                      </a:r>
                      <a:r>
                        <a:rPr lang="cs-CZ" sz="1000" b="1" u="none" strike="noStrike" dirty="0" smtClean="0">
                          <a:effectLst/>
                        </a:rPr>
                        <a:t>dopravu (neb</a:t>
                      </a:r>
                      <a:r>
                        <a:rPr lang="cs-CZ" sz="1000" b="1" u="none" strike="noStrike" baseline="0" dirty="0" smtClean="0">
                          <a:effectLst/>
                        </a:rPr>
                        <a:t>ylo předmětem)</a:t>
                      </a:r>
                      <a:endParaRPr lang="cs-CZ" sz="1000" b="1" i="0" u="none" strike="noStrike" dirty="0">
                        <a:solidFill>
                          <a:srgbClr val="000000"/>
                        </a:solidFill>
                        <a:effectLst/>
                        <a:latin typeface="Calibri" panose="020F0502020204030204" pitchFamily="34" charset="0"/>
                      </a:endParaRPr>
                    </a:p>
                  </a:txBody>
                  <a:tcPr marL="0" marR="0" marT="0" marB="0" anchor="ctr"/>
                </a:tc>
                <a:tc rowSpan="2" gridSpan="2">
                  <a:txBody>
                    <a:bodyPr/>
                    <a:lstStyle/>
                    <a:p>
                      <a:pPr algn="ctr" fontAlgn="ctr"/>
                      <a:r>
                        <a:rPr lang="cs-CZ" sz="1000" u="none" strike="noStrike">
                          <a:effectLst/>
                        </a:rPr>
                        <a:t>Původní ApKap</a:t>
                      </a:r>
                      <a:endParaRPr lang="cs-CZ" sz="1000" b="0" i="0" u="none" strike="noStrike">
                        <a:solidFill>
                          <a:srgbClr val="000000"/>
                        </a:solidFill>
                        <a:effectLst/>
                        <a:latin typeface="Calibri" panose="020F0502020204030204" pitchFamily="34" charset="0"/>
                      </a:endParaRPr>
                    </a:p>
                  </a:txBody>
                  <a:tcPr marL="0" marR="0" marT="0" marB="0" anchor="ctr"/>
                </a:tc>
                <a:tc rowSpan="2" hMerge="1">
                  <a:txBody>
                    <a:bodyPr/>
                    <a:lstStyle/>
                    <a:p>
                      <a:endParaRPr lang="cs-CZ"/>
                    </a:p>
                  </a:txBody>
                  <a:tcPr/>
                </a:tc>
                <a:tc rowSpan="2" gridSpan="2">
                  <a:txBody>
                    <a:bodyPr/>
                    <a:lstStyle/>
                    <a:p>
                      <a:pPr algn="ctr" fontAlgn="ctr"/>
                      <a:r>
                        <a:rPr lang="cs-CZ" sz="1000" u="none" strike="noStrike">
                          <a:effectLst/>
                        </a:rPr>
                        <a:t>ApKap9</a:t>
                      </a:r>
                      <a:endParaRPr lang="cs-CZ" sz="1000" b="0" i="0" u="none" strike="noStrike">
                        <a:solidFill>
                          <a:srgbClr val="000000"/>
                        </a:solidFill>
                        <a:effectLst/>
                        <a:latin typeface="Calibri" panose="020F0502020204030204" pitchFamily="34" charset="0"/>
                      </a:endParaRPr>
                    </a:p>
                  </a:txBody>
                  <a:tcPr marL="0" marR="0" marT="0" marB="0" anchor="ctr"/>
                </a:tc>
                <a:tc rowSpan="2" hMerge="1">
                  <a:txBody>
                    <a:bodyPr/>
                    <a:lstStyle/>
                    <a:p>
                      <a:endParaRPr lang="cs-CZ"/>
                    </a:p>
                  </a:txBody>
                  <a:tcPr/>
                </a:tc>
                <a:tc rowSpan="2">
                  <a:txBody>
                    <a:bodyPr/>
                    <a:lstStyle/>
                    <a:p>
                      <a:pPr algn="ctr" fontAlgn="ctr"/>
                      <a:r>
                        <a:rPr lang="cs-CZ" sz="1000" u="none" strike="noStrike" dirty="0">
                          <a:effectLst/>
                        </a:rPr>
                        <a:t>Rozdíl</a:t>
                      </a:r>
                      <a:endParaRPr lang="cs-CZ" sz="1000" b="0" i="0" u="none" strike="noStrike" dirty="0">
                        <a:solidFill>
                          <a:srgbClr val="000000"/>
                        </a:solidFill>
                        <a:effectLst/>
                        <a:latin typeface="Calibri" panose="020F0502020204030204" pitchFamily="34" charset="0"/>
                      </a:endParaRPr>
                    </a:p>
                  </a:txBody>
                  <a:tcPr marL="0" marR="0" marT="0" marB="0" anchor="ctr"/>
                </a:tc>
                <a:tc rowSpan="2">
                  <a:txBody>
                    <a:bodyPr/>
                    <a:lstStyle/>
                    <a:p>
                      <a:pPr algn="ctr" fontAlgn="ctr"/>
                      <a:r>
                        <a:rPr lang="cs-CZ" sz="1000" u="none" strike="noStrike">
                          <a:effectLst/>
                        </a:rPr>
                        <a:t>%</a:t>
                      </a:r>
                      <a:endParaRPr lang="cs-CZ" sz="1000" b="0" i="0" u="none" strike="noStrike">
                        <a:solidFill>
                          <a:srgbClr val="000000"/>
                        </a:solidFill>
                        <a:effectLst/>
                        <a:latin typeface="Calibri" panose="020F0502020204030204" pitchFamily="34" charset="0"/>
                      </a:endParaRPr>
                    </a:p>
                  </a:txBody>
                  <a:tcPr marL="0" marR="0" marT="0" marB="0" anchor="ctr"/>
                </a:tc>
              </a:tr>
              <a:tr h="139652">
                <a:tc>
                  <a:txBody>
                    <a:bodyPr/>
                    <a:lstStyle/>
                    <a:p>
                      <a:pPr algn="l" fontAlgn="b"/>
                      <a:r>
                        <a:rPr lang="cs-CZ" sz="1000" u="none" strike="noStrike" dirty="0">
                          <a:effectLst/>
                        </a:rPr>
                        <a:t>Indikátory</a:t>
                      </a:r>
                      <a:endParaRPr lang="cs-CZ" sz="1000" b="0" i="0" u="none" strike="noStrike" dirty="0">
                        <a:solidFill>
                          <a:srgbClr val="000000"/>
                        </a:solidFill>
                        <a:effectLst/>
                        <a:latin typeface="Calibri" panose="020F0502020204030204" pitchFamily="34" charset="0"/>
                      </a:endParaRPr>
                    </a:p>
                  </a:txBody>
                  <a:tcPr marL="0" marR="0" marT="0" marB="0" anchor="b"/>
                </a:tc>
                <a:tc gridSpan="2" vMerge="1">
                  <a:txBody>
                    <a:bodyPr/>
                    <a:lstStyle/>
                    <a:p>
                      <a:endParaRPr lang="cs-CZ"/>
                    </a:p>
                  </a:txBody>
                  <a:tcPr/>
                </a:tc>
                <a:tc hMerge="1" vMerge="1">
                  <a:txBody>
                    <a:bodyPr/>
                    <a:lstStyle/>
                    <a:p>
                      <a:endParaRPr lang="cs-CZ"/>
                    </a:p>
                  </a:txBody>
                  <a:tcPr/>
                </a:tc>
                <a:tc gridSpan="2" vMerge="1">
                  <a:txBody>
                    <a:bodyPr/>
                    <a:lstStyle/>
                    <a:p>
                      <a:endParaRPr lang="cs-CZ"/>
                    </a:p>
                  </a:txBody>
                  <a:tcPr/>
                </a:tc>
                <a:tc hMerge="1" vMerge="1">
                  <a:txBody>
                    <a:bodyPr/>
                    <a:lstStyle/>
                    <a:p>
                      <a:endParaRPr lang="cs-CZ"/>
                    </a:p>
                  </a:txBody>
                  <a:tcPr/>
                </a:tc>
                <a:tc vMerge="1">
                  <a:txBody>
                    <a:bodyPr/>
                    <a:lstStyle/>
                    <a:p>
                      <a:endParaRPr lang="cs-CZ"/>
                    </a:p>
                  </a:txBody>
                  <a:tcPr/>
                </a:tc>
                <a:tc vMerge="1">
                  <a:txBody>
                    <a:bodyPr/>
                    <a:lstStyle/>
                    <a:p>
                      <a:endParaRPr lang="cs-CZ"/>
                    </a:p>
                  </a:txBody>
                  <a:tcPr/>
                </a:tc>
              </a:tr>
              <a:tr h="139652">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cs-CZ" sz="1000" u="none" strike="noStrike">
                          <a:effectLst/>
                        </a:rPr>
                        <a:t>ITI</a:t>
                      </a:r>
                      <a:endParaRPr lang="cs-CZ"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cs-CZ" sz="1000" u="none" strike="noStrike">
                          <a:effectLst/>
                        </a:rPr>
                        <a:t>zásobník</a:t>
                      </a:r>
                      <a:endParaRPr lang="cs-CZ" sz="1000" b="0" i="0" u="none" strike="noStrike">
                        <a:solidFill>
                          <a:srgbClr val="000000"/>
                        </a:solidFill>
                        <a:effectLst/>
                        <a:latin typeface="Calibri" panose="020F0502020204030204" pitchFamily="34" charset="0"/>
                      </a:endParaRPr>
                    </a:p>
                  </a:txBody>
                  <a:tcPr marL="0" marR="0" marT="0" marB="0" anchor="b"/>
                </a:tc>
                <a:tc gridSpan="2">
                  <a:txBody>
                    <a:bodyPr/>
                    <a:lstStyle/>
                    <a:p>
                      <a:pPr algn="ctr" fontAlgn="ctr"/>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0" marR="0" marT="0" marB="0" anchor="ctr"/>
                </a:tc>
                <a:tc hMerge="1">
                  <a:txBody>
                    <a:bodyPr/>
                    <a:lstStyle/>
                    <a:p>
                      <a:endParaRPr lang="cs-CZ"/>
                    </a:p>
                  </a:txBody>
                  <a:tcPr/>
                </a:tc>
                <a:tc>
                  <a:txBody>
                    <a:bodyPr/>
                    <a:lstStyle/>
                    <a:p>
                      <a:pPr algn="ctr" fontAlgn="ctr"/>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0" marR="0" marT="0" marB="0" anchor="ctr"/>
                </a:tc>
              </a:tr>
              <a:tr h="139652">
                <a:tc>
                  <a:txBody>
                    <a:bodyPr/>
                    <a:lstStyle/>
                    <a:p>
                      <a:pPr algn="l" fontAlgn="ctr"/>
                      <a:r>
                        <a:rPr lang="cs-CZ" sz="1000" u="none" strike="noStrike">
                          <a:effectLst/>
                        </a:rPr>
                        <a:t>7 04 01 telematika</a:t>
                      </a:r>
                      <a:endParaRPr lang="cs-CZ" sz="10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cs-CZ" sz="1000" u="none" strike="noStrike">
                          <a:effectLst/>
                        </a:rPr>
                        <a:t>0</a:t>
                      </a:r>
                      <a:endParaRPr lang="cs-CZ" sz="1000" b="1" i="0" u="none" strike="noStrike">
                        <a:solidFill>
                          <a:srgbClr val="000000"/>
                        </a:solidFill>
                        <a:effectLst/>
                        <a:latin typeface="Calibri" panose="020F0502020204030204" pitchFamily="34" charset="0"/>
                      </a:endParaRPr>
                    </a:p>
                  </a:txBody>
                  <a:tcPr marL="0" marR="0" marT="0" marB="0" anchor="ctr"/>
                </a:tc>
                <a:tc>
                  <a:txBody>
                    <a:bodyPr/>
                    <a:lstStyle/>
                    <a:p>
                      <a:pPr algn="ctr" fontAlgn="b"/>
                      <a:r>
                        <a:rPr lang="cs-CZ" sz="1000" u="none" strike="noStrike">
                          <a:effectLst/>
                        </a:rPr>
                        <a:t>3</a:t>
                      </a:r>
                      <a:endParaRPr lang="cs-CZ" sz="1000" b="0" i="0" u="none" strike="noStrike">
                        <a:solidFill>
                          <a:srgbClr val="000000"/>
                        </a:solidFill>
                        <a:effectLst/>
                        <a:latin typeface="Calibri" panose="020F0502020204030204" pitchFamily="34" charset="0"/>
                      </a:endParaRPr>
                    </a:p>
                  </a:txBody>
                  <a:tcPr marL="0" marR="0" marT="0" marB="0" anchor="b"/>
                </a:tc>
                <a:tc gridSpan="2">
                  <a:txBody>
                    <a:bodyPr/>
                    <a:lstStyle/>
                    <a:p>
                      <a:pPr algn="ctr" fontAlgn="b"/>
                      <a:r>
                        <a:rPr lang="cs-CZ" sz="1000" u="none" strike="noStrike">
                          <a:effectLst/>
                        </a:rPr>
                        <a:t>3</a:t>
                      </a:r>
                      <a:endParaRPr lang="cs-CZ" sz="1000" b="1" i="0" u="none" strike="noStrike">
                        <a:solidFill>
                          <a:srgbClr val="000000"/>
                        </a:solidFill>
                        <a:effectLst/>
                        <a:latin typeface="Calibri" panose="020F0502020204030204" pitchFamily="34" charset="0"/>
                      </a:endParaRPr>
                    </a:p>
                  </a:txBody>
                  <a:tcPr marL="0" marR="0" marT="0" marB="0" anchor="b"/>
                </a:tc>
                <a:tc hMerge="1">
                  <a:txBody>
                    <a:bodyPr/>
                    <a:lstStyle/>
                    <a:p>
                      <a:endParaRPr lang="cs-CZ"/>
                    </a:p>
                  </a:txBody>
                  <a:tcPr/>
                </a:tc>
                <a:tc>
                  <a:txBody>
                    <a:bodyPr/>
                    <a:lstStyle/>
                    <a:p>
                      <a:pPr algn="ctr" fontAlgn="b"/>
                      <a:r>
                        <a:rPr lang="cs-CZ" sz="1000" u="none" strike="noStrike">
                          <a:effectLst/>
                        </a:rPr>
                        <a:t>3</a:t>
                      </a:r>
                      <a:endParaRPr lang="cs-CZ"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cs-CZ" sz="1000" u="none" strike="noStrike">
                          <a:effectLst/>
                        </a:rPr>
                        <a:t> </a:t>
                      </a:r>
                      <a:endParaRPr lang="cs-CZ" sz="1000" b="1" i="0" u="none" strike="noStrike">
                        <a:solidFill>
                          <a:srgbClr val="000000"/>
                        </a:solidFill>
                        <a:effectLst/>
                        <a:latin typeface="Calibri" panose="020F0502020204030204" pitchFamily="34" charset="0"/>
                      </a:endParaRPr>
                    </a:p>
                  </a:txBody>
                  <a:tcPr marL="0" marR="0" marT="0" marB="0" anchor="b"/>
                </a:tc>
              </a:tr>
              <a:tr h="139652">
                <a:tc>
                  <a:txBody>
                    <a:bodyPr/>
                    <a:lstStyle/>
                    <a:p>
                      <a:pPr algn="l" fontAlgn="ctr"/>
                      <a:r>
                        <a:rPr lang="cs-CZ" sz="1000" u="none" strike="noStrike" dirty="0" smtClean="0">
                          <a:effectLst/>
                        </a:rPr>
                        <a:t>Celkové</a:t>
                      </a:r>
                      <a:r>
                        <a:rPr lang="cs-CZ" sz="1000" u="none" strike="noStrike" baseline="0" dirty="0" smtClean="0">
                          <a:effectLst/>
                        </a:rPr>
                        <a:t> náklady</a:t>
                      </a:r>
                      <a:r>
                        <a:rPr lang="cs-CZ" sz="1000" u="none" strike="noStrike" dirty="0" smtClean="0">
                          <a:effectLst/>
                        </a:rPr>
                        <a:t> </a:t>
                      </a:r>
                      <a:r>
                        <a:rPr lang="cs-CZ" sz="1000" u="none" strike="noStrike" dirty="0">
                          <a:effectLst/>
                        </a:rPr>
                        <a:t>(v mil. Kč)</a:t>
                      </a:r>
                      <a:endParaRPr lang="cs-CZ" sz="10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cs-CZ" sz="1000" u="none" strike="noStrike">
                          <a:effectLst/>
                        </a:rPr>
                        <a:t>0</a:t>
                      </a:r>
                      <a:endParaRPr lang="cs-CZ" sz="1000" b="1" i="0" u="none" strike="noStrike">
                        <a:solidFill>
                          <a:srgbClr val="000000"/>
                        </a:solidFill>
                        <a:effectLst/>
                        <a:latin typeface="Calibri" panose="020F0502020204030204" pitchFamily="34" charset="0"/>
                      </a:endParaRPr>
                    </a:p>
                  </a:txBody>
                  <a:tcPr marL="0" marR="0" marT="0" marB="0" anchor="ctr"/>
                </a:tc>
                <a:tc>
                  <a:txBody>
                    <a:bodyPr/>
                    <a:lstStyle/>
                    <a:p>
                      <a:pPr algn="ctr" fontAlgn="b"/>
                      <a:r>
                        <a:rPr lang="cs-CZ" sz="1000" u="none" strike="noStrike">
                          <a:effectLst/>
                        </a:rPr>
                        <a:t>112,5</a:t>
                      </a:r>
                      <a:endParaRPr lang="cs-CZ" sz="1000" b="0" i="0" u="none" strike="noStrike">
                        <a:solidFill>
                          <a:srgbClr val="000000"/>
                        </a:solidFill>
                        <a:effectLst/>
                        <a:latin typeface="Calibri" panose="020F0502020204030204" pitchFamily="34" charset="0"/>
                      </a:endParaRPr>
                    </a:p>
                  </a:txBody>
                  <a:tcPr marL="0" marR="0" marT="0" marB="0" anchor="b"/>
                </a:tc>
                <a:tc gridSpan="2">
                  <a:txBody>
                    <a:bodyPr/>
                    <a:lstStyle/>
                    <a:p>
                      <a:pPr algn="ctr" fontAlgn="b"/>
                      <a:r>
                        <a:rPr lang="cs-CZ" sz="1000" u="none" strike="noStrike">
                          <a:effectLst/>
                        </a:rPr>
                        <a:t>81,5</a:t>
                      </a:r>
                      <a:endParaRPr lang="cs-CZ" sz="1000" b="1" i="0" u="none" strike="noStrike">
                        <a:solidFill>
                          <a:srgbClr val="000000"/>
                        </a:solidFill>
                        <a:effectLst/>
                        <a:latin typeface="Calibri" panose="020F0502020204030204" pitchFamily="34" charset="0"/>
                      </a:endParaRPr>
                    </a:p>
                  </a:txBody>
                  <a:tcPr marL="0" marR="0" marT="0" marB="0" anchor="b"/>
                </a:tc>
                <a:tc hMerge="1">
                  <a:txBody>
                    <a:bodyPr/>
                    <a:lstStyle/>
                    <a:p>
                      <a:endParaRPr lang="cs-CZ"/>
                    </a:p>
                  </a:txBody>
                  <a:tcPr/>
                </a:tc>
                <a:tc>
                  <a:txBody>
                    <a:bodyPr/>
                    <a:lstStyle/>
                    <a:p>
                      <a:pPr algn="ctr" fontAlgn="b"/>
                      <a:r>
                        <a:rPr lang="cs-CZ" sz="1000" u="none" strike="noStrike">
                          <a:effectLst/>
                        </a:rPr>
                        <a:t>81,5</a:t>
                      </a:r>
                      <a:endParaRPr lang="cs-CZ"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cs-CZ" sz="1000" u="none" strike="noStrike" dirty="0">
                          <a:effectLst/>
                        </a:rPr>
                        <a:t> </a:t>
                      </a:r>
                      <a:endParaRPr lang="cs-CZ" sz="1000" b="1" i="0" u="none" strike="noStrike" dirty="0">
                        <a:solidFill>
                          <a:srgbClr val="000000"/>
                        </a:solidFill>
                        <a:effectLst/>
                        <a:latin typeface="Calibri" panose="020F0502020204030204" pitchFamily="34" charset="0"/>
                      </a:endParaRPr>
                    </a:p>
                  </a:txBody>
                  <a:tcPr marL="0" marR="0" marT="0" marB="0" anchor="b"/>
                </a:tc>
              </a:tr>
              <a:tr h="139652">
                <a:tc>
                  <a:txBody>
                    <a:bodyPr/>
                    <a:lstStyle/>
                    <a:p>
                      <a:pPr algn="l" fontAlgn="ctr"/>
                      <a:endParaRPr lang="cs-CZ" sz="1000" b="0" i="0" u="none" strike="noStrike" dirty="0">
                        <a:solidFill>
                          <a:srgbClr val="000000"/>
                        </a:solidFill>
                        <a:effectLst/>
                        <a:latin typeface="Calibri" panose="020F0502020204030204" pitchFamily="34" charset="0"/>
                      </a:endParaRPr>
                    </a:p>
                  </a:txBody>
                  <a:tcPr marL="0" marR="0" marT="0" marB="0" anchor="ctr"/>
                </a:tc>
                <a:tc>
                  <a:txBody>
                    <a:bodyPr/>
                    <a:lstStyle/>
                    <a:p>
                      <a:pPr algn="l" fontAlgn="ctr"/>
                      <a:endParaRPr lang="cs-CZ" sz="1000" b="0" i="0" u="none" strike="noStrike">
                        <a:solidFill>
                          <a:srgbClr val="000000"/>
                        </a:solidFill>
                        <a:effectLst/>
                        <a:latin typeface="Calibri" panose="020F0502020204030204" pitchFamily="34" charset="0"/>
                      </a:endParaRPr>
                    </a:p>
                  </a:txBody>
                  <a:tcPr marL="0" marR="0" marT="0" marB="0" anchor="ctr"/>
                </a:tc>
                <a:tc>
                  <a:txBody>
                    <a:bodyPr/>
                    <a:lstStyle/>
                    <a:p>
                      <a:pPr algn="l" fontAlgn="b"/>
                      <a:endParaRPr lang="cs-CZ"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cs-CZ"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cs-CZ"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cs-CZ"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cs-CZ" sz="1000" b="0" i="0" u="none" strike="noStrike">
                        <a:solidFill>
                          <a:srgbClr val="000000"/>
                        </a:solidFill>
                        <a:effectLst/>
                        <a:latin typeface="Calibri" panose="020F0502020204030204" pitchFamily="34" charset="0"/>
                      </a:endParaRPr>
                    </a:p>
                  </a:txBody>
                  <a:tcPr marL="0" marR="0" marT="0" marB="0" anchor="b"/>
                </a:tc>
              </a:tr>
              <a:tr h="139652">
                <a:tc>
                  <a:txBody>
                    <a:bodyPr/>
                    <a:lstStyle/>
                    <a:p>
                      <a:pPr algn="l" fontAlgn="ctr"/>
                      <a:r>
                        <a:rPr lang="cs-CZ" sz="1000" b="1" u="none" strike="noStrike" dirty="0">
                          <a:effectLst/>
                        </a:rPr>
                        <a:t>Aktivita </a:t>
                      </a:r>
                      <a:r>
                        <a:rPr lang="cs-CZ" sz="1000" b="1" u="none" strike="noStrike" dirty="0" err="1">
                          <a:effectLst/>
                        </a:rPr>
                        <a:t>Cyklodoprava</a:t>
                      </a:r>
                      <a:endParaRPr lang="cs-CZ" sz="1000" b="1" i="0" u="none" strike="noStrike" dirty="0">
                        <a:solidFill>
                          <a:srgbClr val="000000"/>
                        </a:solidFill>
                        <a:effectLst/>
                        <a:latin typeface="Calibri" panose="020F0502020204030204" pitchFamily="34" charset="0"/>
                      </a:endParaRPr>
                    </a:p>
                  </a:txBody>
                  <a:tcPr marL="0" marR="0" marT="0" marB="0" anchor="ctr"/>
                </a:tc>
                <a:tc rowSpan="2" gridSpan="2">
                  <a:txBody>
                    <a:bodyPr/>
                    <a:lstStyle/>
                    <a:p>
                      <a:pPr algn="ctr" fontAlgn="ctr"/>
                      <a:r>
                        <a:rPr lang="cs-CZ" sz="1000" u="none" strike="noStrike">
                          <a:effectLst/>
                        </a:rPr>
                        <a:t>Původní ApKap</a:t>
                      </a:r>
                      <a:endParaRPr lang="cs-CZ" sz="1000" b="0" i="0" u="none" strike="noStrike">
                        <a:solidFill>
                          <a:srgbClr val="000000"/>
                        </a:solidFill>
                        <a:effectLst/>
                        <a:latin typeface="Calibri" panose="020F0502020204030204" pitchFamily="34" charset="0"/>
                      </a:endParaRPr>
                    </a:p>
                  </a:txBody>
                  <a:tcPr marL="0" marR="0" marT="0" marB="0" anchor="ctr"/>
                </a:tc>
                <a:tc rowSpan="2" hMerge="1">
                  <a:txBody>
                    <a:bodyPr/>
                    <a:lstStyle/>
                    <a:p>
                      <a:endParaRPr lang="cs-CZ"/>
                    </a:p>
                  </a:txBody>
                  <a:tcPr/>
                </a:tc>
                <a:tc rowSpan="2" gridSpan="2">
                  <a:txBody>
                    <a:bodyPr/>
                    <a:lstStyle/>
                    <a:p>
                      <a:pPr algn="ctr" fontAlgn="ctr"/>
                      <a:r>
                        <a:rPr lang="cs-CZ" sz="1000" u="none" strike="noStrike">
                          <a:effectLst/>
                        </a:rPr>
                        <a:t>ApKap9</a:t>
                      </a:r>
                      <a:endParaRPr lang="cs-CZ" sz="1000" b="0" i="0" u="none" strike="noStrike">
                        <a:solidFill>
                          <a:srgbClr val="000000"/>
                        </a:solidFill>
                        <a:effectLst/>
                        <a:latin typeface="Calibri" panose="020F0502020204030204" pitchFamily="34" charset="0"/>
                      </a:endParaRPr>
                    </a:p>
                  </a:txBody>
                  <a:tcPr marL="0" marR="0" marT="0" marB="0" anchor="ctr"/>
                </a:tc>
                <a:tc rowSpan="2" hMerge="1">
                  <a:txBody>
                    <a:bodyPr/>
                    <a:lstStyle/>
                    <a:p>
                      <a:endParaRPr lang="cs-CZ"/>
                    </a:p>
                  </a:txBody>
                  <a:tcPr/>
                </a:tc>
                <a:tc rowSpan="2">
                  <a:txBody>
                    <a:bodyPr/>
                    <a:lstStyle/>
                    <a:p>
                      <a:pPr algn="ctr" fontAlgn="ctr"/>
                      <a:r>
                        <a:rPr lang="cs-CZ" sz="1000" u="none" strike="noStrike">
                          <a:effectLst/>
                        </a:rPr>
                        <a:t>Rozdíl</a:t>
                      </a:r>
                      <a:endParaRPr lang="cs-CZ" sz="1000" b="0" i="0" u="none" strike="noStrike">
                        <a:solidFill>
                          <a:srgbClr val="000000"/>
                        </a:solidFill>
                        <a:effectLst/>
                        <a:latin typeface="Calibri" panose="020F0502020204030204" pitchFamily="34" charset="0"/>
                      </a:endParaRPr>
                    </a:p>
                  </a:txBody>
                  <a:tcPr marL="0" marR="0" marT="0" marB="0" anchor="ctr"/>
                </a:tc>
                <a:tc rowSpan="2">
                  <a:txBody>
                    <a:bodyPr/>
                    <a:lstStyle/>
                    <a:p>
                      <a:pPr algn="ctr" fontAlgn="ctr"/>
                      <a:r>
                        <a:rPr lang="cs-CZ" sz="1000" u="none" strike="noStrike">
                          <a:effectLst/>
                        </a:rPr>
                        <a:t>%</a:t>
                      </a:r>
                      <a:endParaRPr lang="cs-CZ" sz="1000" b="0" i="0" u="none" strike="noStrike">
                        <a:solidFill>
                          <a:srgbClr val="000000"/>
                        </a:solidFill>
                        <a:effectLst/>
                        <a:latin typeface="Calibri" panose="020F0502020204030204" pitchFamily="34" charset="0"/>
                      </a:endParaRPr>
                    </a:p>
                  </a:txBody>
                  <a:tcPr marL="0" marR="0" marT="0" marB="0" anchor="ctr"/>
                </a:tc>
              </a:tr>
              <a:tr h="139652">
                <a:tc>
                  <a:txBody>
                    <a:bodyPr/>
                    <a:lstStyle/>
                    <a:p>
                      <a:pPr algn="l" fontAlgn="ctr"/>
                      <a:r>
                        <a:rPr lang="cs-CZ" sz="1000" u="none" strike="noStrike" dirty="0" smtClean="0">
                          <a:effectLst/>
                        </a:rPr>
                        <a:t>Indikátory</a:t>
                      </a:r>
                      <a:endParaRPr lang="cs-CZ" sz="1000" b="0" i="0" u="none" strike="noStrike" dirty="0">
                        <a:solidFill>
                          <a:srgbClr val="000000"/>
                        </a:solidFill>
                        <a:effectLst/>
                        <a:latin typeface="Calibri" panose="020F0502020204030204" pitchFamily="34" charset="0"/>
                      </a:endParaRPr>
                    </a:p>
                  </a:txBody>
                  <a:tcPr marL="0" marR="0" marT="0" marB="0" anchor="ctr"/>
                </a:tc>
                <a:tc gridSpan="2" vMerge="1">
                  <a:txBody>
                    <a:bodyPr/>
                    <a:lstStyle/>
                    <a:p>
                      <a:endParaRPr lang="cs-CZ"/>
                    </a:p>
                  </a:txBody>
                  <a:tcPr/>
                </a:tc>
                <a:tc hMerge="1" vMerge="1">
                  <a:txBody>
                    <a:bodyPr/>
                    <a:lstStyle/>
                    <a:p>
                      <a:endParaRPr lang="cs-CZ"/>
                    </a:p>
                  </a:txBody>
                  <a:tcPr/>
                </a:tc>
                <a:tc gridSpan="2" vMerge="1">
                  <a:txBody>
                    <a:bodyPr/>
                    <a:lstStyle/>
                    <a:p>
                      <a:endParaRPr lang="cs-CZ"/>
                    </a:p>
                  </a:txBody>
                  <a:tcPr/>
                </a:tc>
                <a:tc hMerge="1" vMerge="1">
                  <a:txBody>
                    <a:bodyPr/>
                    <a:lstStyle/>
                    <a:p>
                      <a:endParaRPr lang="cs-CZ"/>
                    </a:p>
                  </a:txBody>
                  <a:tcPr/>
                </a:tc>
                <a:tc vMerge="1">
                  <a:txBody>
                    <a:bodyPr/>
                    <a:lstStyle/>
                    <a:p>
                      <a:endParaRPr lang="cs-CZ"/>
                    </a:p>
                  </a:txBody>
                  <a:tcPr/>
                </a:tc>
                <a:tc vMerge="1">
                  <a:txBody>
                    <a:bodyPr/>
                    <a:lstStyle/>
                    <a:p>
                      <a:endParaRPr lang="cs-CZ"/>
                    </a:p>
                  </a:txBody>
                  <a:tcPr/>
                </a:tc>
              </a:tr>
              <a:tr h="139652">
                <a:tc>
                  <a:txBody>
                    <a:bodyPr/>
                    <a:lstStyle/>
                    <a:p>
                      <a:pPr algn="l" fontAlgn="b"/>
                      <a:r>
                        <a:rPr lang="cs-CZ" sz="1000" u="none" strike="noStrike" dirty="0">
                          <a:effectLst/>
                        </a:rPr>
                        <a:t> </a:t>
                      </a:r>
                      <a:endParaRPr lang="cs-CZ" sz="10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cs-CZ" sz="1000" u="none" strike="noStrike">
                          <a:effectLst/>
                        </a:rPr>
                        <a:t>ITI</a:t>
                      </a:r>
                      <a:endParaRPr lang="cs-CZ"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cs-CZ" sz="1000" u="none" strike="noStrike">
                          <a:effectLst/>
                        </a:rPr>
                        <a:t>zásobník</a:t>
                      </a:r>
                      <a:endParaRPr lang="cs-CZ" sz="1000" b="0" i="0" u="none" strike="noStrike">
                        <a:solidFill>
                          <a:srgbClr val="000000"/>
                        </a:solidFill>
                        <a:effectLst/>
                        <a:latin typeface="Calibri" panose="020F0502020204030204" pitchFamily="34" charset="0"/>
                      </a:endParaRPr>
                    </a:p>
                  </a:txBody>
                  <a:tcPr marL="0" marR="0" marT="0" marB="0" anchor="b"/>
                </a:tc>
                <a:tc gridSpan="2">
                  <a:txBody>
                    <a:bodyPr/>
                    <a:lstStyle/>
                    <a:p>
                      <a:pPr algn="ctr" fontAlgn="ctr"/>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0" marR="0" marT="0" marB="0" anchor="ctr"/>
                </a:tc>
                <a:tc hMerge="1">
                  <a:txBody>
                    <a:bodyPr/>
                    <a:lstStyle/>
                    <a:p>
                      <a:endParaRPr lang="cs-CZ"/>
                    </a:p>
                  </a:txBody>
                  <a:tcPr/>
                </a:tc>
                <a:tc>
                  <a:txBody>
                    <a:bodyPr/>
                    <a:lstStyle/>
                    <a:p>
                      <a:pPr algn="ctr" fontAlgn="ctr"/>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0" marR="0" marT="0" marB="0" anchor="ctr"/>
                </a:tc>
              </a:tr>
              <a:tr h="139652">
                <a:tc>
                  <a:txBody>
                    <a:bodyPr/>
                    <a:lstStyle/>
                    <a:p>
                      <a:pPr algn="l" fontAlgn="b"/>
                      <a:r>
                        <a:rPr lang="cs-CZ" sz="1000" u="none" strike="noStrike" dirty="0">
                          <a:effectLst/>
                        </a:rPr>
                        <a:t>7 61 00 vybudované cyklostezky</a:t>
                      </a:r>
                      <a:endParaRPr lang="cs-CZ" sz="10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cs-CZ" sz="1000" u="none" strike="noStrike">
                          <a:effectLst/>
                        </a:rPr>
                        <a:t>48,3</a:t>
                      </a:r>
                      <a:endParaRPr lang="cs-CZ"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cs-CZ" sz="1000" u="none" strike="noStrike">
                          <a:effectLst/>
                        </a:rPr>
                        <a:t>149,7</a:t>
                      </a:r>
                      <a:endParaRPr lang="cs-CZ" sz="1000" b="0" i="0" u="none" strike="noStrike">
                        <a:solidFill>
                          <a:srgbClr val="000000"/>
                        </a:solidFill>
                        <a:effectLst/>
                        <a:latin typeface="Calibri" panose="020F0502020204030204" pitchFamily="34" charset="0"/>
                      </a:endParaRPr>
                    </a:p>
                  </a:txBody>
                  <a:tcPr marL="0" marR="0" marT="0" marB="0" anchor="b"/>
                </a:tc>
                <a:tc gridSpan="2">
                  <a:txBody>
                    <a:bodyPr/>
                    <a:lstStyle/>
                    <a:p>
                      <a:pPr algn="ctr" fontAlgn="b"/>
                      <a:r>
                        <a:rPr lang="cs-CZ" sz="1000" u="none" strike="noStrike">
                          <a:effectLst/>
                        </a:rPr>
                        <a:t>38,4</a:t>
                      </a:r>
                      <a:endParaRPr lang="cs-CZ" sz="1000" b="1" i="0" u="none" strike="noStrike">
                        <a:solidFill>
                          <a:srgbClr val="000000"/>
                        </a:solidFill>
                        <a:effectLst/>
                        <a:latin typeface="Calibri" panose="020F0502020204030204" pitchFamily="34" charset="0"/>
                      </a:endParaRPr>
                    </a:p>
                  </a:txBody>
                  <a:tcPr marL="0" marR="0" marT="0" marB="0" anchor="b"/>
                </a:tc>
                <a:tc hMerge="1">
                  <a:txBody>
                    <a:bodyPr/>
                    <a:lstStyle/>
                    <a:p>
                      <a:endParaRPr lang="cs-CZ"/>
                    </a:p>
                  </a:txBody>
                  <a:tcPr/>
                </a:tc>
                <a:tc>
                  <a:txBody>
                    <a:bodyPr/>
                    <a:lstStyle/>
                    <a:p>
                      <a:pPr algn="ctr" fontAlgn="b"/>
                      <a:r>
                        <a:rPr lang="cs-CZ" sz="1000" u="none" strike="noStrike">
                          <a:effectLst/>
                        </a:rPr>
                        <a:t>-9,9</a:t>
                      </a:r>
                      <a:endParaRPr lang="cs-CZ"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cs-CZ" sz="1000" u="none" strike="noStrike">
                          <a:effectLst/>
                        </a:rPr>
                        <a:t>79,5%</a:t>
                      </a:r>
                      <a:endParaRPr lang="cs-CZ" sz="1000" b="1" i="0" u="none" strike="noStrike">
                        <a:solidFill>
                          <a:srgbClr val="000000"/>
                        </a:solidFill>
                        <a:effectLst/>
                        <a:latin typeface="Calibri" panose="020F0502020204030204" pitchFamily="34" charset="0"/>
                      </a:endParaRPr>
                    </a:p>
                  </a:txBody>
                  <a:tcPr marL="0" marR="0" marT="0" marB="0" anchor="b"/>
                </a:tc>
              </a:tr>
              <a:tr h="139652">
                <a:tc>
                  <a:txBody>
                    <a:bodyPr/>
                    <a:lstStyle/>
                    <a:p>
                      <a:pPr algn="l" fontAlgn="b"/>
                      <a:r>
                        <a:rPr lang="cs-CZ" sz="1000" u="none" strike="noStrike" dirty="0">
                          <a:effectLst/>
                        </a:rPr>
                        <a:t>7 62 00 zrekonstruované cyklostezky</a:t>
                      </a:r>
                      <a:endParaRPr lang="cs-CZ" sz="10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cs-CZ" sz="1000" u="none" strike="noStrike">
                          <a:effectLst/>
                        </a:rPr>
                        <a:t>1,8</a:t>
                      </a:r>
                      <a:endParaRPr lang="cs-CZ"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cs-CZ" sz="1000" u="none" strike="noStrike">
                          <a:effectLst/>
                        </a:rPr>
                        <a:t>0</a:t>
                      </a:r>
                      <a:endParaRPr lang="cs-CZ" sz="1000" b="0" i="0" u="none" strike="noStrike">
                        <a:solidFill>
                          <a:srgbClr val="000000"/>
                        </a:solidFill>
                        <a:effectLst/>
                        <a:latin typeface="Calibri" panose="020F0502020204030204" pitchFamily="34" charset="0"/>
                      </a:endParaRPr>
                    </a:p>
                  </a:txBody>
                  <a:tcPr marL="0" marR="0" marT="0" marB="0" anchor="b"/>
                </a:tc>
                <a:tc gridSpan="2">
                  <a:txBody>
                    <a:bodyPr/>
                    <a:lstStyle/>
                    <a:p>
                      <a:pPr algn="ctr" fontAlgn="b"/>
                      <a:r>
                        <a:rPr lang="cs-CZ" sz="1000" u="none" strike="noStrike">
                          <a:effectLst/>
                        </a:rPr>
                        <a:t>2,2</a:t>
                      </a:r>
                      <a:endParaRPr lang="cs-CZ" sz="1000" b="1" i="0" u="none" strike="noStrike">
                        <a:solidFill>
                          <a:srgbClr val="000000"/>
                        </a:solidFill>
                        <a:effectLst/>
                        <a:latin typeface="Calibri" panose="020F0502020204030204" pitchFamily="34" charset="0"/>
                      </a:endParaRPr>
                    </a:p>
                  </a:txBody>
                  <a:tcPr marL="0" marR="0" marT="0" marB="0" anchor="b"/>
                </a:tc>
                <a:tc hMerge="1">
                  <a:txBody>
                    <a:bodyPr/>
                    <a:lstStyle/>
                    <a:p>
                      <a:endParaRPr lang="cs-CZ"/>
                    </a:p>
                  </a:txBody>
                  <a:tcPr/>
                </a:tc>
                <a:tc>
                  <a:txBody>
                    <a:bodyPr/>
                    <a:lstStyle/>
                    <a:p>
                      <a:pPr algn="ctr" fontAlgn="b"/>
                      <a:r>
                        <a:rPr lang="cs-CZ" sz="1000" u="none" strike="noStrike">
                          <a:effectLst/>
                        </a:rPr>
                        <a:t>0,4</a:t>
                      </a:r>
                      <a:endParaRPr lang="cs-CZ"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cs-CZ" sz="1000" u="none" strike="noStrike">
                          <a:effectLst/>
                        </a:rPr>
                        <a:t>122,2%</a:t>
                      </a:r>
                      <a:endParaRPr lang="cs-CZ" sz="1000" b="1" i="0" u="none" strike="noStrike">
                        <a:solidFill>
                          <a:srgbClr val="000000"/>
                        </a:solidFill>
                        <a:effectLst/>
                        <a:latin typeface="Calibri" panose="020F0502020204030204" pitchFamily="34" charset="0"/>
                      </a:endParaRPr>
                    </a:p>
                  </a:txBody>
                  <a:tcPr marL="0" marR="0" marT="0" marB="0" anchor="b"/>
                </a:tc>
              </a:tr>
              <a:tr h="139652">
                <a:tc>
                  <a:txBody>
                    <a:bodyPr/>
                    <a:lstStyle/>
                    <a:p>
                      <a:pPr algn="l" fontAlgn="b"/>
                      <a:r>
                        <a:rPr lang="cs-CZ" sz="1000" u="none" strike="noStrike" dirty="0" smtClean="0">
                          <a:effectLst/>
                        </a:rPr>
                        <a:t>Celkové náklady </a:t>
                      </a:r>
                      <a:r>
                        <a:rPr lang="cs-CZ" sz="1000" u="none" strike="noStrike" dirty="0">
                          <a:effectLst/>
                        </a:rPr>
                        <a:t>(v mil. Kč)</a:t>
                      </a:r>
                      <a:endParaRPr lang="cs-CZ" sz="10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cs-CZ" sz="1000" u="none" strike="noStrike">
                          <a:effectLst/>
                        </a:rPr>
                        <a:t>221,4</a:t>
                      </a:r>
                      <a:endParaRPr lang="cs-CZ"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cs-CZ" sz="1000" u="none" strike="noStrike">
                          <a:effectLst/>
                        </a:rPr>
                        <a:t>507,4</a:t>
                      </a:r>
                      <a:endParaRPr lang="cs-CZ" sz="1000" b="0" i="0" u="none" strike="noStrike">
                        <a:solidFill>
                          <a:srgbClr val="000000"/>
                        </a:solidFill>
                        <a:effectLst/>
                        <a:latin typeface="Calibri" panose="020F0502020204030204" pitchFamily="34" charset="0"/>
                      </a:endParaRPr>
                    </a:p>
                  </a:txBody>
                  <a:tcPr marL="0" marR="0" marT="0" marB="0" anchor="b"/>
                </a:tc>
                <a:tc gridSpan="2">
                  <a:txBody>
                    <a:bodyPr/>
                    <a:lstStyle/>
                    <a:p>
                      <a:pPr algn="ctr" fontAlgn="b"/>
                      <a:r>
                        <a:rPr lang="cs-CZ" sz="1000" u="none" strike="noStrike">
                          <a:effectLst/>
                        </a:rPr>
                        <a:t>199</a:t>
                      </a:r>
                      <a:endParaRPr lang="cs-CZ" sz="1000" b="1" i="0" u="none" strike="noStrike">
                        <a:solidFill>
                          <a:srgbClr val="000000"/>
                        </a:solidFill>
                        <a:effectLst/>
                        <a:latin typeface="Calibri" panose="020F0502020204030204" pitchFamily="34" charset="0"/>
                      </a:endParaRPr>
                    </a:p>
                  </a:txBody>
                  <a:tcPr marL="0" marR="0" marT="0" marB="0" anchor="b"/>
                </a:tc>
                <a:tc hMerge="1">
                  <a:txBody>
                    <a:bodyPr/>
                    <a:lstStyle/>
                    <a:p>
                      <a:endParaRPr lang="cs-CZ"/>
                    </a:p>
                  </a:txBody>
                  <a:tcPr/>
                </a:tc>
                <a:tc>
                  <a:txBody>
                    <a:bodyPr/>
                    <a:lstStyle/>
                    <a:p>
                      <a:pPr algn="ctr" fontAlgn="b"/>
                      <a:r>
                        <a:rPr lang="cs-CZ" sz="1000" u="none" strike="noStrike">
                          <a:effectLst/>
                        </a:rPr>
                        <a:t>-22,4</a:t>
                      </a:r>
                      <a:endParaRPr lang="cs-CZ"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cs-CZ" sz="1000" u="none" strike="noStrike" dirty="0">
                          <a:effectLst/>
                        </a:rPr>
                        <a:t>89,9%</a:t>
                      </a:r>
                      <a:endParaRPr lang="cs-CZ" sz="1000" b="1" i="0" u="none" strike="noStrike" dirty="0">
                        <a:solidFill>
                          <a:srgbClr val="000000"/>
                        </a:solidFill>
                        <a:effectLst/>
                        <a:latin typeface="Calibri" panose="020F0502020204030204" pitchFamily="34" charset="0"/>
                      </a:endParaRPr>
                    </a:p>
                  </a:txBody>
                  <a:tcPr marL="0" marR="0" marT="0" marB="0" anchor="b"/>
                </a:tc>
              </a:tr>
            </a:tbl>
          </a:graphicData>
        </a:graphic>
      </p:graphicFrame>
    </p:spTree>
    <p:extLst>
      <p:ext uri="{BB962C8B-B14F-4D97-AF65-F5344CB8AC3E}">
        <p14:creationId xmlns:p14="http://schemas.microsoft.com/office/powerpoint/2010/main" val="3031250991"/>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l"/>
            <a:r>
              <a:rPr lang="cs-CZ" dirty="0" smtClean="0"/>
              <a:t>Aktualizace absorpční kapacity</a:t>
            </a:r>
            <a:endParaRPr lang="cs-CZ" dirty="0"/>
          </a:p>
        </p:txBody>
      </p:sp>
      <p:graphicFrame>
        <p:nvGraphicFramePr>
          <p:cNvPr id="5" name="Zástupný symbol pro obsah 4"/>
          <p:cNvGraphicFramePr>
            <a:graphicFrameLocks noGrp="1"/>
          </p:cNvGraphicFramePr>
          <p:nvPr>
            <p:ph idx="1"/>
            <p:extLst>
              <p:ext uri="{D42A27DB-BD31-4B8C-83A1-F6EECF244321}">
                <p14:modId xmlns:p14="http://schemas.microsoft.com/office/powerpoint/2010/main" val="602015885"/>
              </p:ext>
            </p:extLst>
          </p:nvPr>
        </p:nvGraphicFramePr>
        <p:xfrm>
          <a:off x="251519" y="1628805"/>
          <a:ext cx="8568954" cy="3711527"/>
        </p:xfrm>
        <a:graphic>
          <a:graphicData uri="http://schemas.openxmlformats.org/drawingml/2006/table">
            <a:tbl>
              <a:tblPr>
                <a:tableStyleId>{5C22544A-7EE6-4342-B048-85BDC9FD1C3A}</a:tableStyleId>
              </a:tblPr>
              <a:tblGrid>
                <a:gridCol w="1940634"/>
                <a:gridCol w="428339"/>
                <a:gridCol w="428339"/>
                <a:gridCol w="428339"/>
                <a:gridCol w="428339"/>
                <a:gridCol w="428339"/>
                <a:gridCol w="428339"/>
                <a:gridCol w="472046"/>
                <a:gridCol w="472046"/>
                <a:gridCol w="753963"/>
                <a:gridCol w="740850"/>
                <a:gridCol w="780188"/>
                <a:gridCol w="839193"/>
              </a:tblGrid>
              <a:tr h="185704">
                <a:tc rowSpan="3">
                  <a:txBody>
                    <a:bodyPr/>
                    <a:lstStyle/>
                    <a:p>
                      <a:pPr algn="ctr" fontAlgn="ctr"/>
                      <a:r>
                        <a:rPr lang="cs-CZ" sz="1000" u="none" strike="noStrike" dirty="0">
                          <a:effectLst/>
                        </a:rPr>
                        <a:t>ORP</a:t>
                      </a:r>
                      <a:endParaRPr lang="cs-CZ" sz="1000" b="0" i="0" u="none" strike="noStrike" dirty="0">
                        <a:solidFill>
                          <a:srgbClr val="000000"/>
                        </a:solidFill>
                        <a:effectLst/>
                        <a:latin typeface="Calibri" panose="020F0502020204030204" pitchFamily="34" charset="0"/>
                      </a:endParaRPr>
                    </a:p>
                  </a:txBody>
                  <a:tcPr marL="0" marR="0" marT="0" marB="0" anchor="ctr"/>
                </a:tc>
                <a:tc gridSpan="8">
                  <a:txBody>
                    <a:bodyPr/>
                    <a:lstStyle/>
                    <a:p>
                      <a:pPr algn="ctr" fontAlgn="b"/>
                      <a:r>
                        <a:rPr lang="cs-CZ" sz="1000" u="none" strike="noStrike">
                          <a:effectLst/>
                        </a:rPr>
                        <a:t>Původní ApKap (počet projektových záměrů)</a:t>
                      </a:r>
                      <a:endParaRPr lang="cs-CZ" sz="1000" b="0" i="0" u="none" strike="noStrike">
                        <a:solidFill>
                          <a:srgbClr val="000000"/>
                        </a:solidFill>
                        <a:effectLst/>
                        <a:latin typeface="Calibri" panose="020F0502020204030204" pitchFamily="34" charset="0"/>
                      </a:endParaRPr>
                    </a:p>
                  </a:txBody>
                  <a:tcPr marL="0" marR="0" marT="0" marB="0" anchor="b"/>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gridSpan="4">
                  <a:txBody>
                    <a:bodyPr/>
                    <a:lstStyle/>
                    <a:p>
                      <a:pPr algn="ctr" fontAlgn="b"/>
                      <a:r>
                        <a:rPr lang="cs-CZ" sz="1000" u="none" strike="noStrike">
                          <a:effectLst/>
                        </a:rPr>
                        <a:t>ApKap září 2016 (počet projektových záměrů)</a:t>
                      </a:r>
                      <a:endParaRPr lang="cs-CZ" sz="1000" b="0" i="0" u="none" strike="noStrike">
                        <a:solidFill>
                          <a:srgbClr val="000000"/>
                        </a:solidFill>
                        <a:effectLst/>
                        <a:latin typeface="Calibri" panose="020F0502020204030204" pitchFamily="34" charset="0"/>
                      </a:endParaRPr>
                    </a:p>
                  </a:txBody>
                  <a:tcPr marL="0" marR="0" marT="0" marB="0" anchor="b"/>
                </a:tc>
                <a:tc hMerge="1">
                  <a:txBody>
                    <a:bodyPr/>
                    <a:lstStyle/>
                    <a:p>
                      <a:endParaRPr lang="cs-CZ"/>
                    </a:p>
                  </a:txBody>
                  <a:tcPr/>
                </a:tc>
                <a:tc hMerge="1">
                  <a:txBody>
                    <a:bodyPr/>
                    <a:lstStyle/>
                    <a:p>
                      <a:endParaRPr lang="cs-CZ"/>
                    </a:p>
                  </a:txBody>
                  <a:tcPr/>
                </a:tc>
                <a:tc hMerge="1">
                  <a:txBody>
                    <a:bodyPr/>
                    <a:lstStyle/>
                    <a:p>
                      <a:endParaRPr lang="cs-CZ"/>
                    </a:p>
                  </a:txBody>
                  <a:tcPr/>
                </a:tc>
              </a:tr>
              <a:tr h="566400">
                <a:tc vMerge="1">
                  <a:txBody>
                    <a:bodyPr/>
                    <a:lstStyle/>
                    <a:p>
                      <a:endParaRPr lang="cs-CZ"/>
                    </a:p>
                  </a:txBody>
                  <a:tcPr/>
                </a:tc>
                <a:tc gridSpan="2">
                  <a:txBody>
                    <a:bodyPr/>
                    <a:lstStyle/>
                    <a:p>
                      <a:pPr algn="ctr" fontAlgn="b"/>
                      <a:r>
                        <a:rPr lang="cs-CZ" sz="1000" u="none" strike="noStrike">
                          <a:effectLst/>
                        </a:rPr>
                        <a:t>Terminály a parkovací systémy</a:t>
                      </a:r>
                      <a:endParaRPr lang="cs-CZ" sz="1000" b="0" i="0" u="none" strike="noStrike">
                        <a:solidFill>
                          <a:srgbClr val="000000"/>
                        </a:solidFill>
                        <a:effectLst/>
                        <a:latin typeface="Calibri" panose="020F0502020204030204" pitchFamily="34" charset="0"/>
                      </a:endParaRPr>
                    </a:p>
                  </a:txBody>
                  <a:tcPr marL="0" marR="0" marT="0" marB="0" anchor="b"/>
                </a:tc>
                <a:tc hMerge="1">
                  <a:txBody>
                    <a:bodyPr/>
                    <a:lstStyle/>
                    <a:p>
                      <a:endParaRPr lang="cs-CZ"/>
                    </a:p>
                  </a:txBody>
                  <a:tcPr/>
                </a:tc>
                <a:tc gridSpan="2">
                  <a:txBody>
                    <a:bodyPr/>
                    <a:lstStyle/>
                    <a:p>
                      <a:pPr algn="ctr" fontAlgn="b"/>
                      <a:r>
                        <a:rPr lang="cs-CZ" sz="1000" u="none" strike="noStrike">
                          <a:effectLst/>
                        </a:rPr>
                        <a:t>Nízkoemisní a bezemisní vozidla</a:t>
                      </a:r>
                      <a:endParaRPr lang="cs-CZ" sz="1000" b="0" i="0" u="none" strike="noStrike">
                        <a:solidFill>
                          <a:srgbClr val="000000"/>
                        </a:solidFill>
                        <a:effectLst/>
                        <a:latin typeface="Calibri" panose="020F0502020204030204" pitchFamily="34" charset="0"/>
                      </a:endParaRPr>
                    </a:p>
                  </a:txBody>
                  <a:tcPr marL="0" marR="0" marT="0" marB="0" anchor="b"/>
                </a:tc>
                <a:tc hMerge="1">
                  <a:txBody>
                    <a:bodyPr/>
                    <a:lstStyle/>
                    <a:p>
                      <a:endParaRPr lang="cs-CZ"/>
                    </a:p>
                  </a:txBody>
                  <a:tcPr/>
                </a:tc>
                <a:tc gridSpan="2">
                  <a:txBody>
                    <a:bodyPr/>
                    <a:lstStyle/>
                    <a:p>
                      <a:pPr algn="ctr" fontAlgn="ctr"/>
                      <a:r>
                        <a:rPr lang="cs-CZ" sz="1000" u="none" strike="noStrike">
                          <a:effectLst/>
                        </a:rPr>
                        <a:t>Telematika pro veřejnou dopravu</a:t>
                      </a:r>
                      <a:endParaRPr lang="cs-CZ" sz="1000" b="0" i="0" u="none" strike="noStrike">
                        <a:solidFill>
                          <a:srgbClr val="000000"/>
                        </a:solidFill>
                        <a:effectLst/>
                        <a:latin typeface="Calibri" panose="020F0502020204030204" pitchFamily="34" charset="0"/>
                      </a:endParaRPr>
                    </a:p>
                  </a:txBody>
                  <a:tcPr marL="0" marR="0" marT="0" marB="0" anchor="ctr"/>
                </a:tc>
                <a:tc hMerge="1">
                  <a:txBody>
                    <a:bodyPr/>
                    <a:lstStyle/>
                    <a:p>
                      <a:endParaRPr lang="cs-CZ"/>
                    </a:p>
                  </a:txBody>
                  <a:tcPr/>
                </a:tc>
                <a:tc gridSpan="2">
                  <a:txBody>
                    <a:bodyPr/>
                    <a:lstStyle/>
                    <a:p>
                      <a:pPr algn="ctr" fontAlgn="ctr"/>
                      <a:r>
                        <a:rPr lang="cs-CZ" sz="1000" u="none" strike="noStrike">
                          <a:effectLst/>
                        </a:rPr>
                        <a:t>Cyklodoprava</a:t>
                      </a:r>
                      <a:endParaRPr lang="cs-CZ" sz="1000" b="0" i="0" u="none" strike="noStrike">
                        <a:solidFill>
                          <a:srgbClr val="000000"/>
                        </a:solidFill>
                        <a:effectLst/>
                        <a:latin typeface="Calibri" panose="020F0502020204030204" pitchFamily="34" charset="0"/>
                      </a:endParaRPr>
                    </a:p>
                  </a:txBody>
                  <a:tcPr marL="0" marR="0" marT="0" marB="0" anchor="ctr"/>
                </a:tc>
                <a:tc hMerge="1">
                  <a:txBody>
                    <a:bodyPr/>
                    <a:lstStyle/>
                    <a:p>
                      <a:endParaRPr lang="cs-CZ"/>
                    </a:p>
                  </a:txBody>
                  <a:tcPr/>
                </a:tc>
                <a:tc>
                  <a:txBody>
                    <a:bodyPr/>
                    <a:lstStyle/>
                    <a:p>
                      <a:pPr algn="ctr" fontAlgn="b"/>
                      <a:r>
                        <a:rPr lang="cs-CZ" sz="1000" u="none" strike="noStrike">
                          <a:effectLst/>
                        </a:rPr>
                        <a:t>Terminály a parkovací systémy</a:t>
                      </a:r>
                      <a:endParaRPr lang="cs-CZ"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cs-CZ" sz="1000" u="none" strike="noStrike">
                          <a:effectLst/>
                        </a:rPr>
                        <a:t>Nízkoemisní a bezemisní vozidla</a:t>
                      </a:r>
                      <a:endParaRPr lang="cs-CZ" sz="1000" b="0" i="0" u="none" strike="noStrike">
                        <a:solidFill>
                          <a:srgbClr val="000000"/>
                        </a:solidFill>
                        <a:effectLst/>
                        <a:latin typeface="Calibri" panose="020F0502020204030204" pitchFamily="34" charset="0"/>
                      </a:endParaRPr>
                    </a:p>
                  </a:txBody>
                  <a:tcPr marL="0" marR="0" marT="0" marB="0" anchor="b"/>
                </a:tc>
                <a:tc>
                  <a:txBody>
                    <a:bodyPr/>
                    <a:lstStyle/>
                    <a:p>
                      <a:pPr algn="ctr" fontAlgn="ctr"/>
                      <a:r>
                        <a:rPr lang="cs-CZ" sz="1000" u="none" strike="noStrike">
                          <a:effectLst/>
                        </a:rPr>
                        <a:t>Telematika pro veřejnou dopravu</a:t>
                      </a:r>
                      <a:endParaRPr lang="cs-CZ" sz="10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cs-CZ" sz="1000" u="none" strike="noStrike">
                          <a:effectLst/>
                        </a:rPr>
                        <a:t>Cyklodoprava</a:t>
                      </a:r>
                      <a:endParaRPr lang="cs-CZ" sz="1000" b="0" i="0" u="none" strike="noStrike">
                        <a:solidFill>
                          <a:srgbClr val="000000"/>
                        </a:solidFill>
                        <a:effectLst/>
                        <a:latin typeface="Calibri" panose="020F0502020204030204" pitchFamily="34" charset="0"/>
                      </a:endParaRPr>
                    </a:p>
                  </a:txBody>
                  <a:tcPr marL="0" marR="0" marT="0" marB="0" anchor="ctr"/>
                </a:tc>
              </a:tr>
              <a:tr h="334269">
                <a:tc vMerge="1">
                  <a:txBody>
                    <a:bodyPr/>
                    <a:lstStyle/>
                    <a:p>
                      <a:endParaRPr lang="cs-CZ"/>
                    </a:p>
                  </a:txBody>
                  <a:tcPr/>
                </a:tc>
                <a:tc>
                  <a:txBody>
                    <a:bodyPr/>
                    <a:lstStyle/>
                    <a:p>
                      <a:pPr algn="ctr" fontAlgn="b"/>
                      <a:r>
                        <a:rPr lang="cs-CZ" sz="1000" u="none" strike="noStrike">
                          <a:effectLst/>
                        </a:rPr>
                        <a:t>ITI</a:t>
                      </a:r>
                      <a:endParaRPr lang="cs-CZ"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cs-CZ" sz="1000" u="none" strike="noStrike">
                          <a:effectLst/>
                        </a:rPr>
                        <a:t>zásobník</a:t>
                      </a:r>
                      <a:endParaRPr lang="cs-CZ"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cs-CZ" sz="1000" u="none" strike="noStrike">
                          <a:effectLst/>
                        </a:rPr>
                        <a:t>ITI</a:t>
                      </a:r>
                      <a:endParaRPr lang="cs-CZ"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cs-CZ" sz="1000" u="none" strike="noStrike">
                          <a:effectLst/>
                        </a:rPr>
                        <a:t>zásobník</a:t>
                      </a:r>
                      <a:endParaRPr lang="cs-CZ"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cs-CZ" sz="1000" u="none" strike="noStrike" dirty="0">
                          <a:effectLst/>
                        </a:rPr>
                        <a:t>ITI</a:t>
                      </a:r>
                      <a:endParaRPr lang="cs-CZ" sz="10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cs-CZ" sz="1000" u="none" strike="noStrike">
                          <a:effectLst/>
                        </a:rPr>
                        <a:t>zásobník</a:t>
                      </a:r>
                      <a:endParaRPr lang="cs-CZ"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cs-CZ" sz="1000" u="none" strike="noStrike">
                          <a:effectLst/>
                        </a:rPr>
                        <a:t>ITI</a:t>
                      </a:r>
                      <a:endParaRPr lang="cs-CZ"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cs-CZ" sz="1000" u="none" strike="noStrike">
                          <a:effectLst/>
                        </a:rPr>
                        <a:t>zásobník</a:t>
                      </a:r>
                      <a:endParaRPr lang="cs-CZ"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cs-CZ" sz="1000" u="none" strike="noStrike">
                          <a:effectLst/>
                        </a:rPr>
                        <a:t>ITI</a:t>
                      </a:r>
                      <a:endParaRPr lang="cs-CZ"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cs-CZ" sz="1000" u="none" strike="noStrike">
                          <a:effectLst/>
                        </a:rPr>
                        <a:t>ITI</a:t>
                      </a:r>
                      <a:endParaRPr lang="cs-CZ"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cs-CZ" sz="1000" u="none" strike="noStrike">
                          <a:effectLst/>
                        </a:rPr>
                        <a:t>ITI</a:t>
                      </a:r>
                      <a:endParaRPr lang="cs-CZ"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cs-CZ" sz="1000" u="none" strike="noStrike">
                          <a:effectLst/>
                        </a:rPr>
                        <a:t>ITI</a:t>
                      </a:r>
                      <a:endParaRPr lang="cs-CZ" sz="1000" b="0" i="0" u="none" strike="noStrike">
                        <a:solidFill>
                          <a:srgbClr val="000000"/>
                        </a:solidFill>
                        <a:effectLst/>
                        <a:latin typeface="Calibri" panose="020F0502020204030204" pitchFamily="34" charset="0"/>
                      </a:endParaRPr>
                    </a:p>
                  </a:txBody>
                  <a:tcPr marL="0" marR="0" marT="0" marB="0" anchor="b"/>
                </a:tc>
              </a:tr>
              <a:tr h="194990">
                <a:tc>
                  <a:txBody>
                    <a:bodyPr/>
                    <a:lstStyle/>
                    <a:p>
                      <a:pPr algn="l" fontAlgn="b"/>
                      <a:r>
                        <a:rPr lang="cs-CZ" sz="1000" u="none" strike="noStrike">
                          <a:effectLst/>
                        </a:rPr>
                        <a:t>SO ORP Benešov</a:t>
                      </a:r>
                      <a:endParaRPr lang="cs-CZ"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cs-CZ" sz="1000" u="none" strike="noStrike">
                          <a:effectLst/>
                        </a:rPr>
                        <a:t>4</a:t>
                      </a:r>
                      <a:endParaRPr lang="cs-CZ"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cs-CZ" sz="1000" u="none" strike="noStrike">
                          <a:effectLst/>
                        </a:rPr>
                        <a:t>2</a:t>
                      </a:r>
                      <a:endParaRPr lang="cs-CZ"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cs-CZ" sz="1000" u="none" strike="noStrike">
                          <a:effectLst/>
                        </a:rPr>
                        <a:t>6</a:t>
                      </a:r>
                      <a:endParaRPr lang="cs-CZ"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cs-CZ" sz="1000" u="none" strike="noStrike">
                          <a:effectLst/>
                        </a:rPr>
                        <a:t>4</a:t>
                      </a:r>
                      <a:endParaRPr lang="cs-CZ"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cs-CZ" sz="1000" u="none" strike="noStrike">
                          <a:effectLst/>
                        </a:rPr>
                        <a:t>1</a:t>
                      </a:r>
                      <a:endParaRPr lang="cs-CZ" sz="1000" b="0" i="0" u="none" strike="noStrike">
                        <a:solidFill>
                          <a:srgbClr val="000000"/>
                        </a:solidFill>
                        <a:effectLst/>
                        <a:latin typeface="Calibri" panose="020F0502020204030204" pitchFamily="34" charset="0"/>
                      </a:endParaRPr>
                    </a:p>
                  </a:txBody>
                  <a:tcPr marL="0" marR="0" marT="0" marB="0" anchor="b"/>
                </a:tc>
              </a:tr>
              <a:tr h="185704">
                <a:tc>
                  <a:txBody>
                    <a:bodyPr/>
                    <a:lstStyle/>
                    <a:p>
                      <a:pPr algn="l" fontAlgn="b"/>
                      <a:r>
                        <a:rPr lang="cs-CZ" sz="1000" u="none" strike="noStrike">
                          <a:effectLst/>
                        </a:rPr>
                        <a:t>SO ORP Beroun</a:t>
                      </a:r>
                      <a:endParaRPr lang="cs-CZ"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cs-CZ" sz="1000" u="none" strike="noStrike">
                          <a:effectLst/>
                        </a:rPr>
                        <a:t>1</a:t>
                      </a:r>
                      <a:endParaRPr lang="cs-CZ"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cs-CZ" sz="1000" u="none" strike="noStrike">
                          <a:effectLst/>
                        </a:rPr>
                        <a:t>1</a:t>
                      </a:r>
                      <a:endParaRPr lang="cs-CZ"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cs-CZ" sz="1000" u="none" strike="noStrike">
                          <a:effectLst/>
                        </a:rPr>
                        <a:t>1</a:t>
                      </a:r>
                      <a:endParaRPr lang="cs-CZ"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0" marR="0" marT="0" marB="0" anchor="b"/>
                </a:tc>
              </a:tr>
              <a:tr h="185704">
                <a:tc>
                  <a:txBody>
                    <a:bodyPr/>
                    <a:lstStyle/>
                    <a:p>
                      <a:pPr algn="l" fontAlgn="b"/>
                      <a:r>
                        <a:rPr lang="cs-CZ" sz="1000" u="none" strike="noStrike">
                          <a:effectLst/>
                        </a:rPr>
                        <a:t>SO ORP Brandýs nad Labem - Stará Boleslav</a:t>
                      </a:r>
                      <a:endParaRPr lang="cs-CZ"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cs-CZ" sz="1000" u="none" strike="noStrike">
                          <a:effectLst/>
                        </a:rPr>
                        <a:t>4</a:t>
                      </a:r>
                      <a:endParaRPr lang="cs-CZ"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cs-CZ" sz="1000" u="none" strike="noStrike">
                          <a:effectLst/>
                        </a:rPr>
                        <a:t>1</a:t>
                      </a:r>
                      <a:endParaRPr lang="cs-CZ"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cs-CZ" sz="1000" u="none" strike="noStrike">
                          <a:effectLst/>
                        </a:rPr>
                        <a:t>1</a:t>
                      </a:r>
                      <a:endParaRPr lang="cs-CZ"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cs-CZ" sz="1000" u="none" strike="noStrike">
                          <a:effectLst/>
                        </a:rPr>
                        <a:t>2</a:t>
                      </a:r>
                      <a:endParaRPr lang="cs-CZ"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cs-CZ" sz="1000" u="none" strike="noStrike">
                          <a:effectLst/>
                        </a:rPr>
                        <a:t>3</a:t>
                      </a:r>
                      <a:endParaRPr lang="cs-CZ"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cs-CZ" sz="1000" u="none" strike="noStrike">
                          <a:effectLst/>
                        </a:rPr>
                        <a:t>1</a:t>
                      </a:r>
                      <a:endParaRPr lang="cs-CZ" sz="1000" b="0" i="0" u="none" strike="noStrike">
                        <a:solidFill>
                          <a:srgbClr val="000000"/>
                        </a:solidFill>
                        <a:effectLst/>
                        <a:latin typeface="Calibri" panose="020F0502020204030204" pitchFamily="34" charset="0"/>
                      </a:endParaRPr>
                    </a:p>
                  </a:txBody>
                  <a:tcPr marL="0" marR="0" marT="0" marB="0" anchor="b"/>
                </a:tc>
              </a:tr>
              <a:tr h="185704">
                <a:tc>
                  <a:txBody>
                    <a:bodyPr/>
                    <a:lstStyle/>
                    <a:p>
                      <a:pPr algn="l" fontAlgn="b"/>
                      <a:r>
                        <a:rPr lang="cs-CZ" sz="1000" u="none" strike="noStrike">
                          <a:effectLst/>
                        </a:rPr>
                        <a:t>SO ORP Černošice</a:t>
                      </a:r>
                      <a:endParaRPr lang="cs-CZ"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cs-CZ" sz="1000" u="none" strike="noStrike">
                          <a:effectLst/>
                        </a:rPr>
                        <a:t>4</a:t>
                      </a:r>
                      <a:endParaRPr lang="cs-CZ"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cs-CZ" sz="1000" u="none" strike="noStrike">
                          <a:effectLst/>
                        </a:rPr>
                        <a:t>2</a:t>
                      </a:r>
                      <a:endParaRPr lang="cs-CZ"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cs-CZ" sz="1000" u="none" strike="noStrike">
                          <a:effectLst/>
                        </a:rPr>
                        <a:t>1</a:t>
                      </a:r>
                      <a:endParaRPr lang="cs-CZ"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cs-CZ" sz="1000" u="none" strike="noStrike">
                          <a:effectLst/>
                        </a:rPr>
                        <a:t>2</a:t>
                      </a:r>
                      <a:endParaRPr lang="cs-CZ"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cs-CZ" sz="1000" u="none" strike="noStrike">
                          <a:effectLst/>
                        </a:rPr>
                        <a:t>1</a:t>
                      </a:r>
                      <a:endParaRPr lang="cs-CZ"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cs-CZ" sz="1000" u="none" strike="noStrike">
                          <a:effectLst/>
                        </a:rPr>
                        <a:t>1</a:t>
                      </a:r>
                      <a:endParaRPr lang="cs-CZ" sz="1000" b="0" i="0" u="none" strike="noStrike">
                        <a:solidFill>
                          <a:srgbClr val="000000"/>
                        </a:solidFill>
                        <a:effectLst/>
                        <a:latin typeface="Calibri" panose="020F0502020204030204" pitchFamily="34" charset="0"/>
                      </a:endParaRPr>
                    </a:p>
                  </a:txBody>
                  <a:tcPr marL="0" marR="0" marT="0" marB="0" anchor="b"/>
                </a:tc>
              </a:tr>
              <a:tr h="249752">
                <a:tc>
                  <a:txBody>
                    <a:bodyPr/>
                    <a:lstStyle/>
                    <a:p>
                      <a:pPr algn="l" fontAlgn="b"/>
                      <a:r>
                        <a:rPr lang="cs-CZ" sz="1000" u="none" strike="noStrike">
                          <a:effectLst/>
                        </a:rPr>
                        <a:t>SO ORP Český Brod</a:t>
                      </a:r>
                      <a:endParaRPr lang="cs-CZ"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cs-CZ" sz="1000" u="none" strike="noStrike">
                          <a:effectLst/>
                        </a:rPr>
                        <a:t>2</a:t>
                      </a:r>
                      <a:endParaRPr lang="cs-CZ"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cs-CZ" sz="1000" u="none" strike="noStrike">
                          <a:effectLst/>
                        </a:rPr>
                        <a:t>1</a:t>
                      </a:r>
                      <a:endParaRPr lang="cs-CZ"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0" marR="0" marT="0" marB="0" anchor="b"/>
                </a:tc>
              </a:tr>
              <a:tr h="185704">
                <a:tc>
                  <a:txBody>
                    <a:bodyPr/>
                    <a:lstStyle/>
                    <a:p>
                      <a:pPr algn="l" fontAlgn="b"/>
                      <a:r>
                        <a:rPr lang="cs-CZ" sz="1000" u="none" strike="noStrike">
                          <a:effectLst/>
                        </a:rPr>
                        <a:t>SO ORP Dobříš</a:t>
                      </a:r>
                      <a:endParaRPr lang="cs-CZ"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cs-CZ" sz="1000" u="none" strike="noStrike">
                          <a:effectLst/>
                        </a:rPr>
                        <a:t>1</a:t>
                      </a:r>
                      <a:endParaRPr lang="cs-CZ"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cs-CZ" sz="1000" u="none" strike="noStrike">
                          <a:effectLst/>
                        </a:rPr>
                        <a:t>4</a:t>
                      </a:r>
                      <a:endParaRPr lang="cs-CZ"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cs-CZ" sz="1000" u="none" strike="noStrike">
                          <a:effectLst/>
                        </a:rPr>
                        <a:t>1</a:t>
                      </a:r>
                      <a:endParaRPr lang="cs-CZ"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cs-CZ" sz="1000" u="none" strike="noStrike">
                          <a:effectLst/>
                        </a:rPr>
                        <a:t>2</a:t>
                      </a:r>
                      <a:endParaRPr lang="cs-CZ"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cs-CZ" sz="1000" u="none" strike="noStrike">
                          <a:effectLst/>
                        </a:rPr>
                        <a:t>1</a:t>
                      </a:r>
                      <a:endParaRPr lang="cs-CZ" sz="1000" b="0" i="0" u="none" strike="noStrike">
                        <a:solidFill>
                          <a:srgbClr val="000000"/>
                        </a:solidFill>
                        <a:effectLst/>
                        <a:latin typeface="Calibri" panose="020F0502020204030204" pitchFamily="34" charset="0"/>
                      </a:endParaRPr>
                    </a:p>
                  </a:txBody>
                  <a:tcPr marL="0" marR="0" marT="0" marB="0" anchor="b"/>
                </a:tc>
              </a:tr>
              <a:tr h="185704">
                <a:tc>
                  <a:txBody>
                    <a:bodyPr/>
                    <a:lstStyle/>
                    <a:p>
                      <a:pPr algn="l" fontAlgn="b"/>
                      <a:r>
                        <a:rPr lang="cs-CZ" sz="1000" u="none" strike="noStrike">
                          <a:effectLst/>
                        </a:rPr>
                        <a:t>SO ORP Kladno</a:t>
                      </a:r>
                      <a:endParaRPr lang="cs-CZ"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cs-CZ" sz="1000" u="none" strike="noStrike">
                          <a:effectLst/>
                        </a:rPr>
                        <a:t>2</a:t>
                      </a:r>
                      <a:endParaRPr lang="cs-CZ"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cs-CZ" sz="1000" u="none" strike="noStrike">
                          <a:effectLst/>
                        </a:rPr>
                        <a:t>1</a:t>
                      </a:r>
                      <a:endParaRPr lang="cs-CZ"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cs-CZ" sz="1000" u="none" strike="noStrike">
                          <a:effectLst/>
                        </a:rPr>
                        <a:t>1</a:t>
                      </a:r>
                      <a:endParaRPr lang="cs-CZ"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cs-CZ" sz="1000" u="none" strike="noStrike">
                          <a:effectLst/>
                        </a:rPr>
                        <a:t>6</a:t>
                      </a:r>
                      <a:endParaRPr lang="cs-CZ"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cs-CZ" sz="1000" u="none" strike="noStrike">
                          <a:effectLst/>
                        </a:rPr>
                        <a:t>4</a:t>
                      </a:r>
                      <a:endParaRPr lang="cs-CZ"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cs-CZ" sz="1000" u="none" strike="noStrike">
                          <a:effectLst/>
                        </a:rPr>
                        <a:t>2</a:t>
                      </a:r>
                      <a:endParaRPr lang="cs-CZ"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cs-CZ" sz="1000" u="none" strike="noStrike">
                          <a:effectLst/>
                        </a:rPr>
                        <a:t>1</a:t>
                      </a:r>
                      <a:endParaRPr lang="cs-CZ" sz="1000" b="0" i="0" u="none" strike="noStrike">
                        <a:solidFill>
                          <a:srgbClr val="000000"/>
                        </a:solidFill>
                        <a:effectLst/>
                        <a:latin typeface="Calibri" panose="020F0502020204030204" pitchFamily="34" charset="0"/>
                      </a:endParaRPr>
                    </a:p>
                  </a:txBody>
                  <a:tcPr marL="0" marR="0" marT="0" marB="0" anchor="b"/>
                </a:tc>
              </a:tr>
              <a:tr h="185704">
                <a:tc>
                  <a:txBody>
                    <a:bodyPr/>
                    <a:lstStyle/>
                    <a:p>
                      <a:pPr algn="l" fontAlgn="b"/>
                      <a:r>
                        <a:rPr lang="cs-CZ" sz="1000" u="none" strike="noStrike">
                          <a:effectLst/>
                        </a:rPr>
                        <a:t>SO ORP Kralupy nad Vltavou</a:t>
                      </a:r>
                      <a:endParaRPr lang="cs-CZ"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cs-CZ" sz="1000" u="none" strike="noStrike">
                          <a:effectLst/>
                        </a:rPr>
                        <a:t>1</a:t>
                      </a:r>
                      <a:endParaRPr lang="cs-CZ"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cs-CZ" sz="1000" u="none" strike="noStrike">
                          <a:effectLst/>
                        </a:rPr>
                        <a:t>3</a:t>
                      </a:r>
                      <a:endParaRPr lang="cs-CZ"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0" marR="0" marT="0" marB="0" anchor="b"/>
                </a:tc>
              </a:tr>
              <a:tr h="185704">
                <a:tc>
                  <a:txBody>
                    <a:bodyPr/>
                    <a:lstStyle/>
                    <a:p>
                      <a:pPr algn="l" fontAlgn="b"/>
                      <a:r>
                        <a:rPr lang="en-US" sz="1000" u="none" strike="noStrike">
                          <a:effectLst/>
                        </a:rPr>
                        <a:t>SO ORP Lysá nad Labem</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cs-CZ" sz="1000" u="none" strike="noStrike">
                          <a:effectLst/>
                        </a:rPr>
                        <a:t>2</a:t>
                      </a:r>
                      <a:endParaRPr lang="cs-CZ"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cs-CZ" sz="1000" u="none" strike="noStrike">
                          <a:effectLst/>
                        </a:rPr>
                        <a:t>1</a:t>
                      </a:r>
                      <a:endParaRPr lang="cs-CZ"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0" marR="0" marT="0" marB="0" anchor="b"/>
                </a:tc>
              </a:tr>
              <a:tr h="185704">
                <a:tc>
                  <a:txBody>
                    <a:bodyPr/>
                    <a:lstStyle/>
                    <a:p>
                      <a:pPr algn="l" fontAlgn="b"/>
                      <a:r>
                        <a:rPr lang="cs-CZ" sz="1000" u="none" strike="noStrike">
                          <a:effectLst/>
                        </a:rPr>
                        <a:t>SO ORP Neratovice</a:t>
                      </a:r>
                      <a:endParaRPr lang="cs-CZ"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cs-CZ" sz="1000" u="none" strike="noStrike">
                          <a:effectLst/>
                        </a:rPr>
                        <a:t>1</a:t>
                      </a:r>
                      <a:endParaRPr lang="cs-CZ"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cs-CZ" sz="1000" u="none" strike="noStrike">
                          <a:effectLst/>
                        </a:rPr>
                        <a:t>1</a:t>
                      </a:r>
                      <a:endParaRPr lang="cs-CZ"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0" marR="0" marT="0" marB="0" anchor="b"/>
                </a:tc>
              </a:tr>
              <a:tr h="185704">
                <a:tc>
                  <a:txBody>
                    <a:bodyPr/>
                    <a:lstStyle/>
                    <a:p>
                      <a:pPr algn="l" fontAlgn="b"/>
                      <a:r>
                        <a:rPr lang="cs-CZ" sz="1000" u="none" strike="noStrike">
                          <a:effectLst/>
                        </a:rPr>
                        <a:t>SO ORP Říčany</a:t>
                      </a:r>
                      <a:endParaRPr lang="cs-CZ"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cs-CZ" sz="1000" u="none" strike="noStrike">
                          <a:effectLst/>
                        </a:rPr>
                        <a:t>1</a:t>
                      </a:r>
                      <a:endParaRPr lang="cs-CZ"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cs-CZ" sz="1000" u="none" strike="noStrike">
                          <a:effectLst/>
                        </a:rPr>
                        <a:t>3</a:t>
                      </a:r>
                      <a:endParaRPr lang="cs-CZ"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cs-CZ" sz="1000" u="none" strike="noStrike">
                          <a:effectLst/>
                        </a:rPr>
                        <a:t>2</a:t>
                      </a:r>
                      <a:endParaRPr lang="cs-CZ"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cs-CZ" sz="1000" u="none" strike="noStrike">
                          <a:effectLst/>
                        </a:rPr>
                        <a:t>2</a:t>
                      </a:r>
                      <a:endParaRPr lang="cs-CZ"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cs-CZ" sz="1000" u="none" strike="noStrike">
                          <a:effectLst/>
                        </a:rPr>
                        <a:t>8</a:t>
                      </a:r>
                      <a:endParaRPr lang="cs-CZ"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cs-CZ" sz="1000" u="none" strike="noStrike">
                          <a:effectLst/>
                        </a:rPr>
                        <a:t>6</a:t>
                      </a:r>
                      <a:endParaRPr lang="cs-CZ"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cs-CZ" sz="1000" u="none" strike="noStrike">
                          <a:effectLst/>
                        </a:rPr>
                        <a:t>1</a:t>
                      </a:r>
                      <a:endParaRPr lang="cs-CZ"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cs-CZ" sz="1000" u="none" strike="noStrike">
                          <a:effectLst/>
                        </a:rPr>
                        <a:t>1</a:t>
                      </a:r>
                      <a:endParaRPr lang="cs-CZ"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cs-CZ" sz="1000" u="none" strike="noStrike">
                          <a:effectLst/>
                        </a:rPr>
                        <a:t>2</a:t>
                      </a:r>
                      <a:endParaRPr lang="cs-CZ"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cs-CZ" sz="1000" u="none" strike="noStrike">
                          <a:effectLst/>
                        </a:rPr>
                        <a:t>8</a:t>
                      </a:r>
                      <a:endParaRPr lang="cs-CZ" sz="1000" b="0" i="0" u="none" strike="noStrike">
                        <a:solidFill>
                          <a:srgbClr val="000000"/>
                        </a:solidFill>
                        <a:effectLst/>
                        <a:latin typeface="Calibri" panose="020F0502020204030204" pitchFamily="34" charset="0"/>
                      </a:endParaRPr>
                    </a:p>
                  </a:txBody>
                  <a:tcPr marL="0" marR="0" marT="0" marB="0" anchor="b"/>
                </a:tc>
              </a:tr>
              <a:tr h="194990">
                <a:tc>
                  <a:txBody>
                    <a:bodyPr/>
                    <a:lstStyle/>
                    <a:p>
                      <a:pPr algn="l" fontAlgn="b"/>
                      <a:r>
                        <a:rPr lang="cs-CZ" sz="1000" u="none" strike="noStrike" dirty="0">
                          <a:effectLst/>
                        </a:rPr>
                        <a:t>SO ORP Slaný</a:t>
                      </a:r>
                      <a:endParaRPr lang="cs-CZ" sz="10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0" marR="0" marT="0" marB="0" anchor="b"/>
                </a:tc>
              </a:tr>
              <a:tr h="194990">
                <a:tc>
                  <a:txBody>
                    <a:bodyPr/>
                    <a:lstStyle/>
                    <a:p>
                      <a:pPr algn="l" fontAlgn="b"/>
                      <a:endParaRPr lang="cs-CZ"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cs-CZ" sz="1000" u="none" strike="noStrike">
                          <a:effectLst/>
                        </a:rPr>
                        <a:t>20</a:t>
                      </a:r>
                      <a:endParaRPr lang="cs-CZ"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cs-CZ" sz="1000" u="none" strike="noStrike">
                          <a:effectLst/>
                        </a:rPr>
                        <a:t>12</a:t>
                      </a:r>
                      <a:endParaRPr lang="cs-CZ"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cs-CZ" sz="1000" u="none" strike="noStrike">
                          <a:effectLst/>
                        </a:rPr>
                        <a:t>1</a:t>
                      </a:r>
                      <a:endParaRPr lang="cs-CZ"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cs-CZ" sz="1000" u="none" strike="noStrike">
                          <a:effectLst/>
                        </a:rPr>
                        <a:t>2</a:t>
                      </a:r>
                      <a:endParaRPr lang="cs-CZ"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cs-CZ" sz="1000" u="none" strike="noStrike">
                          <a:effectLst/>
                        </a:rPr>
                        <a:t>0</a:t>
                      </a:r>
                      <a:endParaRPr lang="cs-CZ"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cs-CZ" sz="1000" u="none" strike="noStrike">
                          <a:effectLst/>
                        </a:rPr>
                        <a:t>3</a:t>
                      </a:r>
                      <a:endParaRPr lang="cs-CZ"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cs-CZ" sz="1000" u="none" strike="noStrike">
                          <a:effectLst/>
                        </a:rPr>
                        <a:t>21</a:t>
                      </a:r>
                      <a:endParaRPr lang="cs-CZ"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cs-CZ" sz="1000" u="none" strike="noStrike">
                          <a:effectLst/>
                        </a:rPr>
                        <a:t>25</a:t>
                      </a:r>
                      <a:endParaRPr lang="cs-CZ"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cs-CZ" sz="1000" u="none" strike="noStrike">
                          <a:effectLst/>
                        </a:rPr>
                        <a:t>15</a:t>
                      </a:r>
                      <a:endParaRPr lang="cs-CZ"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cs-CZ" sz="1000" u="none" strike="noStrike">
                          <a:effectLst/>
                        </a:rPr>
                        <a:t>1</a:t>
                      </a:r>
                      <a:endParaRPr lang="cs-CZ"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cs-CZ" sz="1000" u="none" strike="noStrike">
                          <a:effectLst/>
                        </a:rPr>
                        <a:t>2</a:t>
                      </a:r>
                      <a:endParaRPr lang="cs-CZ"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cs-CZ" sz="1000" u="none" strike="noStrike" dirty="0">
                          <a:effectLst/>
                        </a:rPr>
                        <a:t>13</a:t>
                      </a:r>
                      <a:endParaRPr lang="cs-CZ" sz="1000" b="0" i="0" u="none" strike="noStrike" dirty="0">
                        <a:solidFill>
                          <a:srgbClr val="000000"/>
                        </a:solidFill>
                        <a:effectLst/>
                        <a:latin typeface="Calibri" panose="020F0502020204030204" pitchFamily="34" charset="0"/>
                      </a:endParaRPr>
                    </a:p>
                  </a:txBody>
                  <a:tcPr marL="0" marR="0" marT="0" marB="0" anchor="b"/>
                </a:tc>
              </a:tr>
            </a:tbl>
          </a:graphicData>
        </a:graphic>
      </p:graphicFrame>
    </p:spTree>
    <p:extLst>
      <p:ext uri="{BB962C8B-B14F-4D97-AF65-F5344CB8AC3E}">
        <p14:creationId xmlns:p14="http://schemas.microsoft.com/office/powerpoint/2010/main" val="1073007018"/>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l"/>
            <a:r>
              <a:rPr lang="cs-CZ" dirty="0" smtClean="0"/>
              <a:t>Projektový záměr</a:t>
            </a:r>
            <a:endParaRPr lang="cs-CZ" dirty="0"/>
          </a:p>
        </p:txBody>
      </p:sp>
      <p:sp>
        <p:nvSpPr>
          <p:cNvPr id="3" name="Zástupný symbol pro obsah 2"/>
          <p:cNvSpPr>
            <a:spLocks noGrp="1"/>
          </p:cNvSpPr>
          <p:nvPr>
            <p:ph idx="1"/>
          </p:nvPr>
        </p:nvSpPr>
        <p:spPr>
          <a:xfrm>
            <a:off x="457200" y="1412776"/>
            <a:ext cx="8229600" cy="4713387"/>
          </a:xfrm>
        </p:spPr>
        <p:txBody>
          <a:bodyPr>
            <a:normAutofit fontScale="92500" lnSpcReduction="10000"/>
          </a:bodyPr>
          <a:lstStyle/>
          <a:p>
            <a:pPr>
              <a:buFont typeface="Wingdings" panose="05000000000000000000" pitchFamily="2" charset="2"/>
              <a:buChar char="Ø"/>
            </a:pPr>
            <a:r>
              <a:rPr lang="cs-CZ" dirty="0" smtClean="0"/>
              <a:t>Bude předkládán na základě výzvy nositele ITI</a:t>
            </a:r>
          </a:p>
          <a:p>
            <a:pPr>
              <a:buFont typeface="Wingdings" panose="05000000000000000000" pitchFamily="2" charset="2"/>
              <a:buChar char="Ø"/>
            </a:pPr>
            <a:r>
              <a:rPr lang="cs-CZ" dirty="0" smtClean="0"/>
              <a:t>Bude vycházet z povinných informací pro projektovou žádost</a:t>
            </a:r>
          </a:p>
          <a:p>
            <a:pPr>
              <a:buFont typeface="Wingdings" panose="05000000000000000000" pitchFamily="2" charset="2"/>
              <a:buChar char="Ø"/>
            </a:pPr>
            <a:r>
              <a:rPr lang="cs-CZ" dirty="0" smtClean="0"/>
              <a:t>K projektovému záměru se bude vyjadřovat Řídící výbor ITI PMO</a:t>
            </a:r>
          </a:p>
          <a:p>
            <a:pPr>
              <a:buFont typeface="Wingdings" panose="05000000000000000000" pitchFamily="2" charset="2"/>
              <a:buChar char="Ø"/>
            </a:pPr>
            <a:r>
              <a:rPr lang="cs-CZ" dirty="0"/>
              <a:t>Žádost o podporu musí odpovídat projektovému záměru, ke kterému vydal své vyjádření Řídící výbor ITI </a:t>
            </a:r>
            <a:r>
              <a:rPr lang="cs-CZ" dirty="0" smtClean="0"/>
              <a:t>PMO (stanovená tolerance u alokace – může být nižší a MI +/- 5 %) – </a:t>
            </a:r>
            <a:r>
              <a:rPr lang="cs-CZ" b="1" dirty="0" smtClean="0"/>
              <a:t>změna</a:t>
            </a:r>
            <a:r>
              <a:rPr lang="cs-CZ" dirty="0" smtClean="0"/>
              <a:t> </a:t>
            </a:r>
            <a:r>
              <a:rPr lang="cs-CZ" b="1" dirty="0" smtClean="0"/>
              <a:t>bude předložena na MV IROP dne 24. 11. 2016</a:t>
            </a:r>
          </a:p>
          <a:p>
            <a:endParaRPr lang="cs-CZ" dirty="0"/>
          </a:p>
        </p:txBody>
      </p:sp>
    </p:spTree>
    <p:extLst>
      <p:ext uri="{BB962C8B-B14F-4D97-AF65-F5344CB8AC3E}">
        <p14:creationId xmlns:p14="http://schemas.microsoft.com/office/powerpoint/2010/main" val="3848510962"/>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C:\Users\kriegischova\Desktop\Projektový záměr ITI PMO_01_doprava_2stran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83968" y="-1"/>
            <a:ext cx="4860033" cy="687178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kriegischova\Desktop\Projektový záměr ITI PMO_01_doprava_1stran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151" y="0"/>
            <a:ext cx="4716869" cy="6669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1513698"/>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solidFill>
            <a:srgbClr val="00AEEF"/>
          </a:solidFill>
        </p:spPr>
        <p:txBody>
          <a:bodyPr/>
          <a:lstStyle/>
          <a:p>
            <a:r>
              <a:rPr lang="cs-CZ" dirty="0" smtClean="0">
                <a:solidFill>
                  <a:schemeClr val="bg1"/>
                </a:solidFill>
              </a:rPr>
              <a:t>TELEMATIKA IDS SČK</a:t>
            </a:r>
            <a:endParaRPr lang="cs-CZ" dirty="0">
              <a:solidFill>
                <a:schemeClr val="bg1"/>
              </a:solidFill>
            </a:endParaRPr>
          </a:p>
        </p:txBody>
      </p:sp>
    </p:spTree>
    <p:extLst>
      <p:ext uri="{BB962C8B-B14F-4D97-AF65-F5344CB8AC3E}">
        <p14:creationId xmlns:p14="http://schemas.microsoft.com/office/powerpoint/2010/main" val="361107141"/>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l"/>
            <a:r>
              <a:rPr lang="cs-CZ" dirty="0" smtClean="0"/>
              <a:t>Projekty telematiky ITI PMO - IDS</a:t>
            </a:r>
            <a:endParaRPr lang="cs-CZ" dirty="0"/>
          </a:p>
        </p:txBody>
      </p:sp>
      <p:sp>
        <p:nvSpPr>
          <p:cNvPr id="3" name="Zástupný symbol pro obsah 2"/>
          <p:cNvSpPr>
            <a:spLocks noGrp="1"/>
          </p:cNvSpPr>
          <p:nvPr>
            <p:ph idx="1"/>
          </p:nvPr>
        </p:nvSpPr>
        <p:spPr/>
        <p:txBody>
          <a:bodyPr>
            <a:normAutofit fontScale="92500" lnSpcReduction="10000"/>
          </a:bodyPr>
          <a:lstStyle/>
          <a:p>
            <a:pPr>
              <a:buFont typeface="Wingdings" panose="05000000000000000000" pitchFamily="2" charset="2"/>
              <a:buChar char="Ø"/>
            </a:pPr>
            <a:r>
              <a:rPr lang="cs-CZ" b="1" dirty="0" smtClean="0"/>
              <a:t>Projekt č. 1 zapojení vozidel SČK do centrálního dispečinku</a:t>
            </a:r>
            <a:endParaRPr lang="cs-CZ" dirty="0" smtClean="0"/>
          </a:p>
          <a:p>
            <a:pPr>
              <a:buFont typeface="Wingdings" panose="05000000000000000000" pitchFamily="2" charset="2"/>
              <a:buChar char="Ø"/>
            </a:pPr>
            <a:r>
              <a:rPr lang="cs-CZ" b="1" dirty="0" smtClean="0"/>
              <a:t>Projekt č. 2 rozvoj preference VHD na území SČK</a:t>
            </a:r>
            <a:endParaRPr lang="cs-CZ" dirty="0" smtClean="0"/>
          </a:p>
          <a:p>
            <a:pPr>
              <a:buFont typeface="Wingdings" panose="05000000000000000000" pitchFamily="2" charset="2"/>
              <a:buChar char="Ø"/>
            </a:pPr>
            <a:r>
              <a:rPr lang="cs-CZ" b="1" dirty="0" smtClean="0"/>
              <a:t>Projekt č. 3 modernizace informačního systému na území SČK</a:t>
            </a:r>
          </a:p>
          <a:p>
            <a:pPr>
              <a:buFont typeface="Wingdings" panose="05000000000000000000" pitchFamily="2" charset="2"/>
              <a:buChar char="Ø"/>
            </a:pPr>
            <a:r>
              <a:rPr lang="cs-CZ" b="1" dirty="0" smtClean="0"/>
              <a:t>Projekt č. 4 rozšíření sítě samoobslužných prodejních zařízení na území SČK</a:t>
            </a:r>
            <a:endParaRPr lang="cs-CZ" dirty="0" smtClean="0"/>
          </a:p>
          <a:p>
            <a:pPr>
              <a:buFont typeface="Wingdings" panose="05000000000000000000" pitchFamily="2" charset="2"/>
              <a:buChar char="Ø"/>
            </a:pPr>
            <a:r>
              <a:rPr lang="cs-CZ" b="1" dirty="0" smtClean="0"/>
              <a:t>Projekt č. 5 rozšíření odbavovacího zařízení na území SČK</a:t>
            </a:r>
            <a:endParaRPr lang="cs-CZ" dirty="0" smtClean="0"/>
          </a:p>
          <a:p>
            <a:pPr marL="0" indent="0">
              <a:buNone/>
            </a:pPr>
            <a:endParaRPr lang="cs-CZ" dirty="0"/>
          </a:p>
          <a:p>
            <a:endParaRPr lang="cs-CZ" dirty="0"/>
          </a:p>
        </p:txBody>
      </p:sp>
    </p:spTree>
    <p:extLst>
      <p:ext uri="{BB962C8B-B14F-4D97-AF65-F5344CB8AC3E}">
        <p14:creationId xmlns:p14="http://schemas.microsoft.com/office/powerpoint/2010/main" val="1809383107"/>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l"/>
            <a:r>
              <a:rPr lang="cs-CZ" dirty="0" smtClean="0"/>
              <a:t>Vznik organizátora IDSK</a:t>
            </a:r>
            <a:endParaRPr lang="cs-CZ" dirty="0"/>
          </a:p>
        </p:txBody>
      </p:sp>
      <p:sp>
        <p:nvSpPr>
          <p:cNvPr id="3" name="Zástupný symbol pro obsah 2"/>
          <p:cNvSpPr>
            <a:spLocks noGrp="1"/>
          </p:cNvSpPr>
          <p:nvPr>
            <p:ph idx="1"/>
          </p:nvPr>
        </p:nvSpPr>
        <p:spPr/>
        <p:txBody>
          <a:bodyPr>
            <a:normAutofit fontScale="92500" lnSpcReduction="20000"/>
          </a:bodyPr>
          <a:lstStyle/>
          <a:p>
            <a:pPr>
              <a:buFont typeface="Wingdings" panose="05000000000000000000" pitchFamily="2" charset="2"/>
              <a:buChar char="Ø"/>
            </a:pPr>
            <a:r>
              <a:rPr lang="cs-CZ" b="1" dirty="0" smtClean="0"/>
              <a:t>9.8.2016</a:t>
            </a:r>
            <a:r>
              <a:rPr lang="cs-CZ" dirty="0" smtClean="0"/>
              <a:t> – jednání Řídící rady IDS, kde došlo k předběžnému schválení vzniku příspěvkové organizace kraje</a:t>
            </a:r>
          </a:p>
          <a:p>
            <a:pPr>
              <a:buFont typeface="Wingdings" panose="05000000000000000000" pitchFamily="2" charset="2"/>
              <a:buChar char="Ø"/>
            </a:pPr>
            <a:r>
              <a:rPr lang="cs-CZ" b="1" dirty="0" smtClean="0"/>
              <a:t>19.9.2016</a:t>
            </a:r>
            <a:r>
              <a:rPr lang="cs-CZ" dirty="0" smtClean="0"/>
              <a:t> – Zastupitelstvo SČK schválilo zřízení příspěvkové organizace Integrované dopravy Středočeského kraje (IDSK)</a:t>
            </a:r>
          </a:p>
          <a:p>
            <a:pPr>
              <a:buFont typeface="Wingdings" panose="05000000000000000000" pitchFamily="2" charset="2"/>
              <a:buChar char="Ø"/>
            </a:pPr>
            <a:r>
              <a:rPr lang="cs-CZ" b="1" dirty="0" smtClean="0"/>
              <a:t>1.1.2017 </a:t>
            </a:r>
            <a:r>
              <a:rPr lang="cs-CZ" dirty="0" smtClean="0"/>
              <a:t>zahájení činnosti IDSK a převedení oddělení dopravní obslužnosti KÚ  SČK pod tuto organizaci; úzká spolupráce s </a:t>
            </a:r>
            <a:r>
              <a:rPr lang="cs-CZ" dirty="0" err="1" smtClean="0"/>
              <a:t>ROPIDem</a:t>
            </a:r>
            <a:endParaRPr lang="cs-CZ" dirty="0" smtClean="0"/>
          </a:p>
          <a:p>
            <a:pPr>
              <a:buFont typeface="Wingdings" panose="05000000000000000000" pitchFamily="2" charset="2"/>
              <a:buChar char="Ø"/>
            </a:pPr>
            <a:r>
              <a:rPr lang="cs-CZ" dirty="0" smtClean="0"/>
              <a:t>Středočeský kraj převezme záštitu nad oblastí telematika pro veřejnou dopravu v rámci ITI</a:t>
            </a:r>
          </a:p>
          <a:p>
            <a:endParaRPr lang="cs-CZ" dirty="0"/>
          </a:p>
        </p:txBody>
      </p:sp>
    </p:spTree>
    <p:extLst>
      <p:ext uri="{BB962C8B-B14F-4D97-AF65-F5344CB8AC3E}">
        <p14:creationId xmlns:p14="http://schemas.microsoft.com/office/powerpoint/2010/main" val="249305875"/>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2194</TotalTime>
  <Words>5571</Words>
  <Application>Microsoft Office PowerPoint</Application>
  <PresentationFormat>Předvádění na obrazovce (4:3)</PresentationFormat>
  <Paragraphs>1000</Paragraphs>
  <Slides>106</Slides>
  <Notes>4</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106</vt:i4>
      </vt:variant>
    </vt:vector>
  </HeadingPairs>
  <TitlesOfParts>
    <vt:vector size="112" baseType="lpstr">
      <vt:lpstr>ＭＳ Ｐゴシック</vt:lpstr>
      <vt:lpstr>Arial</vt:lpstr>
      <vt:lpstr>Calibri</vt:lpstr>
      <vt:lpstr>Myriad Pro</vt:lpstr>
      <vt:lpstr>Wingdings</vt:lpstr>
      <vt:lpstr>Motiv systému Office</vt:lpstr>
      <vt:lpstr>  Seminář ITI PMO  pro udržitelnou dopravu (IROP výzva č. 50)  </vt:lpstr>
      <vt:lpstr>Program</vt:lpstr>
      <vt:lpstr>Integrovaná strategie pro ITI PMO</vt:lpstr>
      <vt:lpstr>Schválená Strategie ITI</vt:lpstr>
      <vt:lpstr>Změny Strategie ITI</vt:lpstr>
      <vt:lpstr>Změny Strategie ITI</vt:lpstr>
      <vt:lpstr>Alokace Strategie ITI</vt:lpstr>
      <vt:lpstr>Zacílení podpory z IROP v ITI</vt:lpstr>
      <vt:lpstr>PROCES VYHLAŠOVÁNÍ VÝZEV</vt:lpstr>
      <vt:lpstr>Vyhlašování výzev</vt:lpstr>
      <vt:lpstr>Proces schvalování projektů</vt:lpstr>
      <vt:lpstr>Prezentace aplikace PowerPoint</vt:lpstr>
      <vt:lpstr>Harmonogram výzev ŘO IROP pro ITI</vt:lpstr>
      <vt:lpstr> Rozdíly oproti výzvám pro IP </vt:lpstr>
      <vt:lpstr>Prezentace aplikace PowerPoint</vt:lpstr>
      <vt:lpstr>Prezentace aplikace PowerPoint</vt:lpstr>
      <vt:lpstr>Upozornění</vt:lpstr>
      <vt:lpstr>Prezentace aplikace PowerPoint</vt:lpstr>
      <vt:lpstr>Prezentace aplikace PowerPoint</vt:lpstr>
      <vt:lpstr>Harmonogram výzev nositele ITI</vt:lpstr>
      <vt:lpstr>Výzvy ZS ITI</vt:lpstr>
      <vt:lpstr>PROVÁZANOST SE STRATEGIÍ ITI</vt:lpstr>
      <vt:lpstr>Alokace dle opatření a aktivit ITI</vt:lpstr>
      <vt:lpstr>Alokace dle opatření a aktivit ITI</vt:lpstr>
      <vt:lpstr>Alokace dle opatření a aktivit ITI</vt:lpstr>
      <vt:lpstr>Finanční plán čerpání</vt:lpstr>
      <vt:lpstr>Finanční plán čerpání</vt:lpstr>
      <vt:lpstr>Finanční plán čerpání</vt:lpstr>
      <vt:lpstr>Finanční plán čerpání</vt:lpstr>
      <vt:lpstr>Indikátory</vt:lpstr>
      <vt:lpstr>Indikátory</vt:lpstr>
      <vt:lpstr>Indikátory</vt:lpstr>
      <vt:lpstr>Indikátory</vt:lpstr>
      <vt:lpstr>HODNOTÍCÍ KRITÉRIA ZS ITI</vt:lpstr>
      <vt:lpstr>Hodnotící kritéria</vt:lpstr>
      <vt:lpstr>Nastavení kritérií ZS ITI</vt:lpstr>
      <vt:lpstr>Prezentace aplikace PowerPoint</vt:lpstr>
      <vt:lpstr>Prezentace aplikace PowerPoint</vt:lpstr>
      <vt:lpstr>Prezentace aplikace PowerPoint</vt:lpstr>
      <vt:lpstr>Specifická kritéria přijatelnosti (ano/ne)</vt:lpstr>
      <vt:lpstr>Prezentace aplikace PowerPoint</vt:lpstr>
      <vt:lpstr>Kritéria věcného hodnocení (body)</vt:lpstr>
      <vt:lpstr>Prezentace aplikace PowerPoint</vt:lpstr>
      <vt:lpstr>Prezentace aplikace PowerPoint</vt:lpstr>
      <vt:lpstr>Prezentace aplikace PowerPoint</vt:lpstr>
      <vt:lpstr>Prezentace aplikace PowerPoint</vt:lpstr>
      <vt:lpstr>PODPOROVANÉ AKTIVITY</vt:lpstr>
      <vt:lpstr>Zúžení aktivit ve Strategii ITI</vt:lpstr>
      <vt:lpstr>Prezentace aplikace PowerPoint</vt:lpstr>
      <vt:lpstr>Terminály a parkovací systémy</vt:lpstr>
      <vt:lpstr>Terminály a parkovací systémy</vt:lpstr>
      <vt:lpstr>Terminály a parkovací systémy</vt:lpstr>
      <vt:lpstr>Terminály a parkovací systémy</vt:lpstr>
      <vt:lpstr>Terminály a parkovací systémy</vt:lpstr>
      <vt:lpstr>Terminály a parkovací systémy</vt:lpstr>
      <vt:lpstr>Terminály a parkovací systémy</vt:lpstr>
      <vt:lpstr>Terminály a parkovací systémy</vt:lpstr>
      <vt:lpstr>Definice indikátorů</vt:lpstr>
      <vt:lpstr>Definice indikátorů</vt:lpstr>
      <vt:lpstr>Definice indikátorů</vt:lpstr>
      <vt:lpstr>Typový projekt - Terminál</vt:lpstr>
      <vt:lpstr>Typový projekt – Parkovací systém</vt:lpstr>
      <vt:lpstr>CYKLODOPRAVA + bezpečnost</vt:lpstr>
      <vt:lpstr> Hlavní podporované aktivity Min. 85 % celkových způsobilých výdajů </vt:lpstr>
      <vt:lpstr> Vedlejší podporované aktivity Max. 15 % celkových způsobilých výdajů </vt:lpstr>
      <vt:lpstr> Způsobilé výdaje na hlavní aktivity projektu </vt:lpstr>
      <vt:lpstr>Způsobilé výdaje na hlavní aktivity projektu</vt:lpstr>
      <vt:lpstr> Způsobilé výdaje na hlavní aktivity projektu </vt:lpstr>
      <vt:lpstr> Způsobilé výdaje na vedlejší aktivity projektu </vt:lpstr>
      <vt:lpstr> Způsobilé výdaje na vedlejší aktivity projektu </vt:lpstr>
      <vt:lpstr> Způsobilé výdaje na vedlejší aktivity projektu </vt:lpstr>
      <vt:lpstr> Způsobilé výdaje na vedlejší aktivity projektu </vt:lpstr>
      <vt:lpstr>Nezpůsobilé výdaje</vt:lpstr>
      <vt:lpstr>Indikátory</vt:lpstr>
      <vt:lpstr>Definice indikátorů</vt:lpstr>
      <vt:lpstr>Definice indikátorů</vt:lpstr>
      <vt:lpstr>Definice indikátorů</vt:lpstr>
      <vt:lpstr>Definice indikátoru „Bezpečnost dopravy“</vt:lpstr>
      <vt:lpstr>Typový projekt</vt:lpstr>
      <vt:lpstr>Povinné přílohy k žádosti</vt:lpstr>
      <vt:lpstr>NÍZKOEMISNÍ A BEZEMISNÍ VOZIDLA</vt:lpstr>
      <vt:lpstr> Hlavní podporované aktivity Min. 85 % celkových způsobilých výdajů </vt:lpstr>
      <vt:lpstr> Vedlejší podporované aktivity Max. 15 % celkových způsobilých výdajů </vt:lpstr>
      <vt:lpstr>Způsobilé výdaje na hlavní aktivity projektu</vt:lpstr>
      <vt:lpstr>Způsobilé výdaje na vedlejší aktivity projektu</vt:lpstr>
      <vt:lpstr>Nezpůsobilé výdaje</vt:lpstr>
      <vt:lpstr>Definice indikátorů</vt:lpstr>
      <vt:lpstr>Podmínky veřejné podpory</vt:lpstr>
      <vt:lpstr>Typový projekt</vt:lpstr>
      <vt:lpstr>Povinné přílohy k žádosti</vt:lpstr>
      <vt:lpstr>Chyby v projektech</vt:lpstr>
      <vt:lpstr>ABSORPČNÍ KAPACITA PROJEKTŮ</vt:lpstr>
      <vt:lpstr>Aktualizace absorpční kapacity</vt:lpstr>
      <vt:lpstr>Aktualizace absorpční kapacity</vt:lpstr>
      <vt:lpstr>Projektový záměr</vt:lpstr>
      <vt:lpstr>Prezentace aplikace PowerPoint</vt:lpstr>
      <vt:lpstr>TELEMATIKA IDS SČK</vt:lpstr>
      <vt:lpstr>Projekty telematiky ITI PMO - IDS</vt:lpstr>
      <vt:lpstr>Vznik organizátora IDSK</vt:lpstr>
      <vt:lpstr>Prezentace aplikace PowerPoint</vt:lpstr>
      <vt:lpstr>Hlavní podporované aktivity</vt:lpstr>
      <vt:lpstr>Vedlejší podporované aktivity</vt:lpstr>
      <vt:lpstr>Nezpůsobilé výdaje</vt:lpstr>
      <vt:lpstr>Definice indikátorů</vt:lpstr>
      <vt:lpstr>Kontakty</vt:lpstr>
      <vt:lpstr>           Děkujeme za             pozornost  </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Kriegischová Lenka (IPR/SSP)</dc:creator>
  <cp:lastModifiedBy>Kleinwächterová Kristína Mgr. (IPR/SSP)</cp:lastModifiedBy>
  <cp:revision>170</cp:revision>
  <dcterms:created xsi:type="dcterms:W3CDTF">2016-01-20T08:04:53Z</dcterms:created>
  <dcterms:modified xsi:type="dcterms:W3CDTF">2016-10-04T08:51:06Z</dcterms:modified>
</cp:coreProperties>
</file>